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4" r:id="rId1"/>
  </p:sldMasterIdLst>
  <p:notesMasterIdLst>
    <p:notesMasterId r:id="rId48"/>
  </p:notesMasterIdLst>
  <p:handoutMasterIdLst>
    <p:handoutMasterId r:id="rId49"/>
  </p:handoutMasterIdLst>
  <p:sldIdLst>
    <p:sldId id="311" r:id="rId2"/>
    <p:sldId id="312" r:id="rId3"/>
    <p:sldId id="1064" r:id="rId4"/>
    <p:sldId id="1065" r:id="rId5"/>
    <p:sldId id="1066" r:id="rId6"/>
    <p:sldId id="1070" r:id="rId7"/>
    <p:sldId id="1071" r:id="rId8"/>
    <p:sldId id="1072" r:id="rId9"/>
    <p:sldId id="1073" r:id="rId10"/>
    <p:sldId id="1067" r:id="rId11"/>
    <p:sldId id="1074" r:id="rId12"/>
    <p:sldId id="1075" r:id="rId13"/>
    <p:sldId id="1076" r:id="rId14"/>
    <p:sldId id="1077" r:id="rId15"/>
    <p:sldId id="1078" r:id="rId16"/>
    <p:sldId id="1079" r:id="rId17"/>
    <p:sldId id="1080" r:id="rId18"/>
    <p:sldId id="1081" r:id="rId19"/>
    <p:sldId id="1082" r:id="rId20"/>
    <p:sldId id="1083" r:id="rId21"/>
    <p:sldId id="1084" r:id="rId22"/>
    <p:sldId id="1085" r:id="rId23"/>
    <p:sldId id="1087" r:id="rId24"/>
    <p:sldId id="1088" r:id="rId25"/>
    <p:sldId id="1089" r:id="rId26"/>
    <p:sldId id="1090" r:id="rId27"/>
    <p:sldId id="1091" r:id="rId28"/>
    <p:sldId id="1092" r:id="rId29"/>
    <p:sldId id="1093" r:id="rId30"/>
    <p:sldId id="1094" r:id="rId31"/>
    <p:sldId id="1095" r:id="rId32"/>
    <p:sldId id="1096" r:id="rId33"/>
    <p:sldId id="1098" r:id="rId34"/>
    <p:sldId id="1099" r:id="rId35"/>
    <p:sldId id="1100" r:id="rId36"/>
    <p:sldId id="1101" r:id="rId37"/>
    <p:sldId id="1102" r:id="rId38"/>
    <p:sldId id="1103" r:id="rId39"/>
    <p:sldId id="1104" r:id="rId40"/>
    <p:sldId id="1105" r:id="rId41"/>
    <p:sldId id="1106" r:id="rId42"/>
    <p:sldId id="1107" r:id="rId43"/>
    <p:sldId id="1108" r:id="rId44"/>
    <p:sldId id="1109" r:id="rId45"/>
    <p:sldId id="1110" r:id="rId46"/>
    <p:sldId id="962" r:id="rId4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0F4F"/>
    <a:srgbClr val="005392"/>
    <a:srgbClr val="B7E0FF"/>
    <a:srgbClr val="53FFFF"/>
    <a:srgbClr val="0069B8"/>
    <a:srgbClr val="FFFF66"/>
    <a:srgbClr val="B4DE86"/>
    <a:srgbClr val="CCE9AD"/>
    <a:srgbClr val="A2D668"/>
    <a:srgbClr val="D2F6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170" autoAdjust="0"/>
    <p:restoredTop sz="94434" autoAdjust="0"/>
  </p:normalViewPr>
  <p:slideViewPr>
    <p:cSldViewPr>
      <p:cViewPr varScale="1">
        <p:scale>
          <a:sx n="76" d="100"/>
          <a:sy n="76" d="100"/>
        </p:scale>
        <p:origin x="100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E7562B-33A4-4378-8AA3-7A95401C4FCC}" type="datetimeFigureOut">
              <a:rPr lang="en-US" smtClean="0"/>
              <a:pPr/>
              <a:t>12/31/2019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A6A0E8A-0579-4919-9574-CF465DC9DDA1}" type="slidenum">
              <a:rPr lang="en-US" smtClean="0"/>
              <a:pPr/>
              <a:t>‹#›</a:t>
            </a:fld>
            <a:endParaRPr lang="en-US"/>
          </a:p>
        </p:txBody>
      </p:sp>
    </p:spTree>
    <p:extLst>
      <p:ext uri="{BB962C8B-B14F-4D97-AF65-F5344CB8AC3E}">
        <p14:creationId xmlns:p14="http://schemas.microsoft.com/office/powerpoint/2010/main" val="3437243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2746C78-7E9C-4D17-B6BE-BA41A2A8AEED}" type="datetimeFigureOut">
              <a:rPr lang="fa-IR" smtClean="0"/>
              <a:pPr/>
              <a:t>05/05/1441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B9D87ED-55FA-4692-9461-0D9F171A3D01}" type="slidenum">
              <a:rPr lang="fa-IR" smtClean="0"/>
              <a:pPr/>
              <a:t>‹#›</a:t>
            </a:fld>
            <a:endParaRPr lang="fa-IR"/>
          </a:p>
        </p:txBody>
      </p:sp>
    </p:spTree>
    <p:extLst>
      <p:ext uri="{BB962C8B-B14F-4D97-AF65-F5344CB8AC3E}">
        <p14:creationId xmlns:p14="http://schemas.microsoft.com/office/powerpoint/2010/main" val="100805412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4A3F1F-EC9F-4820-9546-D2600D72AF67}" type="datetimeFigureOut">
              <a:rPr lang="fa-IR" smtClean="0"/>
              <a:pPr/>
              <a:t>05/05/1441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1549727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4A3F1F-EC9F-4820-9546-D2600D72AF67}" type="datetimeFigureOut">
              <a:rPr lang="fa-IR" smtClean="0"/>
              <a:pPr/>
              <a:t>05/05/1441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1137654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4A3F1F-EC9F-4820-9546-D2600D72AF67}" type="datetimeFigureOut">
              <a:rPr lang="fa-IR" smtClean="0"/>
              <a:pPr/>
              <a:t>05/05/1441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89085B-4A30-4E4D-B79F-3334FF880EAA}" type="slidenum">
              <a:rPr lang="fa-IR" smtClean="0"/>
              <a:pPr/>
              <a:t>‹#›</a:t>
            </a:fld>
            <a:endParaRPr lang="fa-I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90963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4A3F1F-EC9F-4820-9546-D2600D72AF67}" type="datetimeFigureOut">
              <a:rPr lang="fa-IR" smtClean="0"/>
              <a:pPr/>
              <a:t>05/05/1441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3584031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4A3F1F-EC9F-4820-9546-D2600D72AF67}" type="datetimeFigureOut">
              <a:rPr lang="fa-IR" smtClean="0"/>
              <a:pPr/>
              <a:t>05/05/1441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89085B-4A30-4E4D-B79F-3334FF880EAA}" type="slidenum">
              <a:rPr lang="fa-IR" smtClean="0"/>
              <a:pPr/>
              <a:t>‹#›</a:t>
            </a:fld>
            <a:endParaRPr lang="fa-I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69214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4A3F1F-EC9F-4820-9546-D2600D72AF67}" type="datetimeFigureOut">
              <a:rPr lang="fa-IR" smtClean="0"/>
              <a:pPr/>
              <a:t>05/05/1441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21253463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4A3F1F-EC9F-4820-9546-D2600D72AF67}" type="datetimeFigureOut">
              <a:rPr lang="fa-IR" smtClean="0"/>
              <a:pPr/>
              <a:t>05/05/1441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11972603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4A3F1F-EC9F-4820-9546-D2600D72AF67}" type="datetimeFigureOut">
              <a:rPr lang="fa-IR" smtClean="0"/>
              <a:pPr/>
              <a:t>05/05/1441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1953871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4A3F1F-EC9F-4820-9546-D2600D72AF67}" type="datetimeFigureOut">
              <a:rPr lang="fa-IR" smtClean="0"/>
              <a:pPr/>
              <a:t>05/05/1441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3357057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4A3F1F-EC9F-4820-9546-D2600D72AF67}" type="datetimeFigureOut">
              <a:rPr lang="fa-IR" smtClean="0"/>
              <a:pPr/>
              <a:t>05/05/1441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2853410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4A3F1F-EC9F-4820-9546-D2600D72AF67}" type="datetimeFigureOut">
              <a:rPr lang="fa-IR" smtClean="0"/>
              <a:pPr/>
              <a:t>05/05/1441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558006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4A3F1F-EC9F-4820-9546-D2600D72AF67}" type="datetimeFigureOut">
              <a:rPr lang="fa-IR" smtClean="0"/>
              <a:pPr/>
              <a:t>05/05/1441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2509340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4A3F1F-EC9F-4820-9546-D2600D72AF67}" type="datetimeFigureOut">
              <a:rPr lang="fa-IR" smtClean="0"/>
              <a:pPr/>
              <a:t>05/05/1441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99123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4A3F1F-EC9F-4820-9546-D2600D72AF67}" type="datetimeFigureOut">
              <a:rPr lang="fa-IR" smtClean="0"/>
              <a:pPr/>
              <a:t>05/05/1441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577813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4A3F1F-EC9F-4820-9546-D2600D72AF67}" type="datetimeFigureOut">
              <a:rPr lang="fa-IR" smtClean="0"/>
              <a:pPr/>
              <a:t>05/05/1441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629518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4A3F1F-EC9F-4820-9546-D2600D72AF67}" type="datetimeFigureOut">
              <a:rPr lang="fa-IR" smtClean="0"/>
              <a:pPr/>
              <a:t>05/05/1441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489085B-4A30-4E4D-B79F-3334FF880EAA}" type="slidenum">
              <a:rPr lang="fa-IR" smtClean="0"/>
              <a:pPr/>
              <a:t>‹#›</a:t>
            </a:fld>
            <a:endParaRPr lang="fa-IR"/>
          </a:p>
        </p:txBody>
      </p:sp>
    </p:spTree>
    <p:extLst>
      <p:ext uri="{BB962C8B-B14F-4D97-AF65-F5344CB8AC3E}">
        <p14:creationId xmlns:p14="http://schemas.microsoft.com/office/powerpoint/2010/main" val="1373935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84A3F1F-EC9F-4820-9546-D2600D72AF67}" type="datetimeFigureOut">
              <a:rPr lang="fa-IR" smtClean="0"/>
              <a:pPr/>
              <a:t>05/05/1441</a:t>
            </a:fld>
            <a:endParaRPr lang="fa-I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489085B-4A30-4E4D-B79F-3334FF880EAA}" type="slidenum">
              <a:rPr lang="fa-IR" smtClean="0"/>
              <a:pPr/>
              <a:t>‹#›</a:t>
            </a:fld>
            <a:endParaRPr lang="fa-IR"/>
          </a:p>
        </p:txBody>
      </p:sp>
    </p:spTree>
    <p:extLst>
      <p:ext uri="{BB962C8B-B14F-4D97-AF65-F5344CB8AC3E}">
        <p14:creationId xmlns:p14="http://schemas.microsoft.com/office/powerpoint/2010/main" val="1586179529"/>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0742" y="611280"/>
            <a:ext cx="7383558" cy="4737963"/>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rtl="1">
              <a:lnSpc>
                <a:spcPct val="150000"/>
              </a:lnSpc>
            </a:pPr>
            <a:r>
              <a:rPr lang="fa-IR" sz="8800" b="1" dirty="0" smtClean="0">
                <a:ln/>
                <a:solidFill>
                  <a:schemeClr val="accent1">
                    <a:lumMod val="75000"/>
                  </a:schemeClr>
                </a:solidFill>
                <a:cs typeface="B Titr" pitchFamily="2" charset="-78"/>
              </a:rPr>
              <a:t>روش فهم حدیثی علامه حلی </a:t>
            </a:r>
            <a:endParaRPr lang="fa-IR" sz="3600" b="1" dirty="0">
              <a:ln/>
              <a:solidFill>
                <a:schemeClr val="accent3">
                  <a:lumMod val="75000"/>
                </a:schemeClr>
              </a:solidFill>
              <a:cs typeface="B Titr" pitchFamily="2" charset="-78"/>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0" y="0"/>
            <a:ext cx="3657601" cy="85725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0" y="0"/>
            <a:ext cx="2362200" cy="857250"/>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9000" y="0"/>
            <a:ext cx="1905000" cy="857250"/>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3541" y="6047189"/>
            <a:ext cx="2223259" cy="857250"/>
          </a:xfrm>
          <a:prstGeom prst="rect">
            <a:avLst/>
          </a:prstGeom>
        </p:spPr>
      </p:pic>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0" y="6047189"/>
            <a:ext cx="2223259" cy="857250"/>
          </a:xfrm>
          <a:prstGeom prst="rect">
            <a:avLst/>
          </a:prstGeom>
        </p:spPr>
      </p:pic>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79871" y="6047189"/>
            <a:ext cx="2064130" cy="857250"/>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7189"/>
            <a:ext cx="2631129" cy="8572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5560" y="152400"/>
            <a:ext cx="6844840" cy="609600"/>
          </a:xfrm>
        </p:spPr>
        <p:style>
          <a:lnRef idx="1">
            <a:schemeClr val="accent1"/>
          </a:lnRef>
          <a:fillRef idx="2">
            <a:schemeClr val="accent1"/>
          </a:fillRef>
          <a:effectRef idx="1">
            <a:schemeClr val="accent1"/>
          </a:effectRef>
          <a:fontRef idx="minor">
            <a:schemeClr val="dk1"/>
          </a:fontRef>
        </p:style>
        <p:txBody>
          <a:bodyPr anchor="ctr">
            <a:noAutofit/>
          </a:bodyPr>
          <a:lstStyle/>
          <a:p>
            <a:pPr algn="just" rtl="1"/>
            <a:r>
              <a:rPr lang="fa-IR" sz="2800" dirty="0" smtClean="0">
                <a:solidFill>
                  <a:srgbClr val="9D0F4F"/>
                </a:solidFill>
                <a:cs typeface="B Titr" panose="00000700000000000000" pitchFamily="2" charset="-78"/>
              </a:rPr>
              <a:t>به تعدادی از استادان آن فقید سعید می پردازیم</a:t>
            </a:r>
            <a:endParaRPr lang="fa-IR" sz="2800" dirty="0">
              <a:solidFill>
                <a:srgbClr val="9D0F4F"/>
              </a:solidFill>
              <a:cs typeface="B Titr" panose="00000700000000000000" pitchFamily="2" charset="-78"/>
            </a:endParaRPr>
          </a:p>
        </p:txBody>
      </p:sp>
      <p:sp>
        <p:nvSpPr>
          <p:cNvPr id="2" name="Content Placeholder 1"/>
          <p:cNvSpPr>
            <a:spLocks noGrp="1"/>
          </p:cNvSpPr>
          <p:nvPr>
            <p:ph idx="1"/>
          </p:nvPr>
        </p:nvSpPr>
        <p:spPr>
          <a:xfrm>
            <a:off x="202050" y="990600"/>
            <a:ext cx="6808350" cy="5867400"/>
          </a:xfrm>
        </p:spPr>
        <p:txBody>
          <a:bodyPr anchor="ctr">
            <a:normAutofit fontScale="70000" lnSpcReduction="20000"/>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الف: شیخ یوسف سدید الدین (پدرش)</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ب: محقق حلی (دایی علامه حلی)</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ج: خواجه نصیر الدین طوسی</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د:یحیی بن سعید حلی</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ه: شیخ تقی الدین  عبدالله بن جعفر کوفی</a:t>
            </a:r>
          </a:p>
          <a:p>
            <a:pPr marL="0" lvl="0" indent="0" algn="just" rtl="1">
              <a:lnSpc>
                <a:spcPct val="220000"/>
              </a:lnSpc>
              <a:buNone/>
            </a:pPr>
            <a:r>
              <a:rPr lang="fa-IR" sz="3800" b="1" dirty="0" smtClean="0">
                <a:ln>
                  <a:solidFill>
                    <a:srgbClr val="002060"/>
                  </a:solidFill>
                </a:ln>
                <a:solidFill>
                  <a:srgbClr val="002060"/>
                </a:solidFill>
                <a:cs typeface="B Nazanin" pitchFamily="2" charset="-78"/>
              </a:rPr>
              <a:t>و: سید احمد بن طاووس</a:t>
            </a:r>
            <a:endParaRPr lang="en-US"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17002617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 calcmode="lin" valueType="num">
                                      <p:cBhvr>
                                        <p:cTn id="20"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 calcmode="lin" valueType="num">
                                      <p:cBhvr>
                                        <p:cTn id="26"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17" presetClass="entr" presetSubtype="10" fill="hold"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 calcmode="lin" valueType="num">
                                      <p:cBhvr>
                                        <p:cTn id="32"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17" presetClass="entr" presetSubtype="10" fill="hold" nodeType="clickEffect">
                                  <p:stCondLst>
                                    <p:cond delay="0"/>
                                  </p:stCondLst>
                                  <p:childTnLst>
                                    <p:set>
                                      <p:cBhvr>
                                        <p:cTn id="37" dur="1" fill="hold">
                                          <p:stCondLst>
                                            <p:cond delay="0"/>
                                          </p:stCondLst>
                                        </p:cTn>
                                        <p:tgtEl>
                                          <p:spTgt spid="2">
                                            <p:txEl>
                                              <p:pRg st="4" end="4"/>
                                            </p:txEl>
                                          </p:spTgt>
                                        </p:tgtEl>
                                        <p:attrNameLst>
                                          <p:attrName>style.visibility</p:attrName>
                                        </p:attrNameLst>
                                      </p:cBhvr>
                                      <p:to>
                                        <p:strVal val="visible"/>
                                      </p:to>
                                    </p:set>
                                    <p:anim calcmode="lin" valueType="num">
                                      <p:cBhvr>
                                        <p:cTn id="3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17" presetClass="entr" presetSubtype="10" fill="hold" nodeType="clickEffect">
                                  <p:stCondLst>
                                    <p:cond delay="0"/>
                                  </p:stCondLst>
                                  <p:childTnLst>
                                    <p:set>
                                      <p:cBhvr>
                                        <p:cTn id="43" dur="1" fill="hold">
                                          <p:stCondLst>
                                            <p:cond delay="0"/>
                                          </p:stCondLst>
                                        </p:cTn>
                                        <p:tgtEl>
                                          <p:spTgt spid="2">
                                            <p:txEl>
                                              <p:pRg st="5" end="5"/>
                                            </p:txEl>
                                          </p:spTgt>
                                        </p:tgtEl>
                                        <p:attrNameLst>
                                          <p:attrName>style.visibility</p:attrName>
                                        </p:attrNameLst>
                                      </p:cBhvr>
                                      <p:to>
                                        <p:strVal val="visible"/>
                                      </p:to>
                                    </p:set>
                                    <p:anim calcmode="lin" valueType="num">
                                      <p:cBhvr>
                                        <p:cTn id="44"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5" dur="5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
            <a:ext cx="6808350" cy="5867400"/>
          </a:xfrm>
        </p:spPr>
        <p:txBody>
          <a:bodyPr anchor="ctr">
            <a:normAutofit/>
          </a:bodyPr>
          <a:lstStyle/>
          <a:p>
            <a:pPr marL="0" lvl="0" indent="0" algn="ctr" rtl="1">
              <a:lnSpc>
                <a:spcPct val="220000"/>
              </a:lnSpc>
              <a:buNone/>
            </a:pPr>
            <a:r>
              <a:rPr lang="fa-IR" sz="6000" b="1" dirty="0" smtClean="0">
                <a:ln>
                  <a:solidFill>
                    <a:srgbClr val="002060"/>
                  </a:solidFill>
                </a:ln>
                <a:solidFill>
                  <a:srgbClr val="002060"/>
                </a:solidFill>
                <a:cs typeface="B Nazanin" pitchFamily="2" charset="-78"/>
              </a:rPr>
              <a:t>پانصد مجتهد توسط علامه حلی تربیت شدند.</a:t>
            </a:r>
            <a:endParaRPr lang="en-US" sz="36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011357442"/>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5560" y="152400"/>
            <a:ext cx="6844840" cy="609600"/>
          </a:xfrm>
        </p:spPr>
        <p:style>
          <a:lnRef idx="1">
            <a:schemeClr val="accent1"/>
          </a:lnRef>
          <a:fillRef idx="2">
            <a:schemeClr val="accent1"/>
          </a:fillRef>
          <a:effectRef idx="1">
            <a:schemeClr val="accent1"/>
          </a:effectRef>
          <a:fontRef idx="minor">
            <a:schemeClr val="dk1"/>
          </a:fontRef>
        </p:style>
        <p:txBody>
          <a:bodyPr anchor="ctr">
            <a:noAutofit/>
          </a:bodyPr>
          <a:lstStyle/>
          <a:p>
            <a:pPr algn="just" rtl="1"/>
            <a:r>
              <a:rPr lang="fa-IR" dirty="0" smtClean="0">
                <a:solidFill>
                  <a:srgbClr val="00B050"/>
                </a:solidFill>
                <a:cs typeface="B Titr" panose="00000700000000000000" pitchFamily="2" charset="-78"/>
              </a:rPr>
              <a:t>گنجینه ماندگار</a:t>
            </a:r>
            <a:endParaRPr lang="fa-IR" dirty="0">
              <a:solidFill>
                <a:srgbClr val="00B050"/>
              </a:solidFill>
              <a:cs typeface="B Titr" panose="00000700000000000000" pitchFamily="2" charset="-78"/>
            </a:endParaRPr>
          </a:p>
        </p:txBody>
      </p:sp>
      <p:sp>
        <p:nvSpPr>
          <p:cNvPr id="2" name="Content Placeholder 1"/>
          <p:cNvSpPr>
            <a:spLocks noGrp="1"/>
          </p:cNvSpPr>
          <p:nvPr>
            <p:ph idx="1"/>
          </p:nvPr>
        </p:nvSpPr>
        <p:spPr>
          <a:xfrm>
            <a:off x="165560" y="609600"/>
            <a:ext cx="7265550" cy="6248400"/>
          </a:xfrm>
        </p:spPr>
        <p:txBody>
          <a:bodyPr anchor="ctr">
            <a:normAutofit fontScale="55000" lnSpcReduction="20000"/>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علامه شخصیتی بود که از دیگر محققان و دانشوران پیشی گرفت و سرآمد  روزگار شد.چنانکه گفته اند: علامه حلی  زمانی از نوشتن کتابهای حکمت و کلام فارغ شد و به تالیف  کتابهای  فقهی پرداخت  که از عمر مبارکش بیش از 26 سال نگذشته بود. او در رشته های گوناگون علوم کتابهای زیادی دارد که اگر در مجموعه ای جمع آوری شود دایره المعارف و کتابخانه بسیار ارزشمندی خواهد شد. یکی از دانشمندان می نویسد: اگر به نوشته های علامه دقت کنید پی خواهید برد که این مرد از طرف خداوند تایید شده است، بلکه نشانه ای از نشانه های خداست.چنانچه نوشته های وی بر ایام عمرش از ولادت تا وفات تقسیم شود سهم هر روز یک دفترچه بزرگ می شود.</a:t>
            </a:r>
            <a:endParaRPr lang="en-US"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84762470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5560" y="152400"/>
            <a:ext cx="6844840" cy="609600"/>
          </a:xfrm>
        </p:spPr>
        <p:style>
          <a:lnRef idx="1">
            <a:schemeClr val="accent1"/>
          </a:lnRef>
          <a:fillRef idx="2">
            <a:schemeClr val="accent1"/>
          </a:fillRef>
          <a:effectRef idx="1">
            <a:schemeClr val="accent1"/>
          </a:effectRef>
          <a:fontRef idx="minor">
            <a:schemeClr val="dk1"/>
          </a:fontRef>
        </p:style>
        <p:txBody>
          <a:bodyPr anchor="ctr">
            <a:noAutofit/>
          </a:bodyPr>
          <a:lstStyle/>
          <a:p>
            <a:pPr algn="just" rtl="1"/>
            <a:r>
              <a:rPr lang="fa-IR" dirty="0" smtClean="0">
                <a:solidFill>
                  <a:srgbClr val="00B050"/>
                </a:solidFill>
                <a:cs typeface="B Titr" panose="00000700000000000000" pitchFamily="2" charset="-78"/>
              </a:rPr>
              <a:t>درخدمت امام زمان </a:t>
            </a:r>
            <a:r>
              <a:rPr lang="fa-IR" sz="2000" dirty="0" smtClean="0">
                <a:solidFill>
                  <a:srgbClr val="00B050"/>
                </a:solidFill>
                <a:cs typeface="B Titr" panose="00000700000000000000" pitchFamily="2" charset="-78"/>
              </a:rPr>
              <a:t>علیه السلام</a:t>
            </a:r>
            <a:endParaRPr lang="fa-IR" dirty="0">
              <a:solidFill>
                <a:srgbClr val="00B050"/>
              </a:solidFill>
              <a:cs typeface="B Titr" panose="00000700000000000000" pitchFamily="2" charset="-78"/>
            </a:endParaRPr>
          </a:p>
        </p:txBody>
      </p:sp>
      <p:sp>
        <p:nvSpPr>
          <p:cNvPr id="2" name="Content Placeholder 1"/>
          <p:cNvSpPr>
            <a:spLocks noGrp="1"/>
          </p:cNvSpPr>
          <p:nvPr>
            <p:ph idx="1"/>
          </p:nvPr>
        </p:nvSpPr>
        <p:spPr>
          <a:xfrm>
            <a:off x="165560" y="609600"/>
            <a:ext cx="7265550" cy="6248400"/>
          </a:xfrm>
        </p:spPr>
        <p:txBody>
          <a:bodyPr anchor="ctr">
            <a:normAutofit/>
          </a:bodyPr>
          <a:lstStyle/>
          <a:p>
            <a:pPr marL="0" lvl="0" indent="0" algn="just" rtl="1">
              <a:lnSpc>
                <a:spcPct val="220000"/>
              </a:lnSpc>
              <a:buNone/>
            </a:pPr>
            <a:r>
              <a:rPr lang="fa-IR" sz="3800" b="1" dirty="0" smtClean="0">
                <a:ln>
                  <a:solidFill>
                    <a:srgbClr val="002060"/>
                  </a:solidFill>
                </a:ln>
                <a:solidFill>
                  <a:srgbClr val="002060"/>
                </a:solidFill>
                <a:cs typeface="B Nazanin" pitchFamily="2" charset="-78"/>
              </a:rPr>
              <a:t>شب جمعه که فرا می رسید بوی تربت مقدس اباعبدالله الحسین </a:t>
            </a:r>
            <a:r>
              <a:rPr lang="fa-IR" sz="2000" b="1" dirty="0" smtClean="0">
                <a:ln>
                  <a:solidFill>
                    <a:srgbClr val="002060"/>
                  </a:solidFill>
                </a:ln>
                <a:solidFill>
                  <a:srgbClr val="002060"/>
                </a:solidFill>
                <a:cs typeface="B Nazanin" pitchFamily="2" charset="-78"/>
              </a:rPr>
              <a:t>علیه السلام </a:t>
            </a:r>
            <a:r>
              <a:rPr lang="fa-IR" sz="3800" b="1" dirty="0" smtClean="0">
                <a:ln>
                  <a:solidFill>
                    <a:srgbClr val="002060"/>
                  </a:solidFill>
                </a:ln>
                <a:solidFill>
                  <a:srgbClr val="002060"/>
                </a:solidFill>
                <a:cs typeface="B Nazanin" pitchFamily="2" charset="-78"/>
              </a:rPr>
              <a:t>و عشق  زیارت حضرتش، علامه را بی تاب    می کرد و از حله به کربلا می کشاند.</a:t>
            </a:r>
            <a:endParaRPr lang="en-US"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5236074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5560" y="609600"/>
            <a:ext cx="7265550" cy="6248400"/>
          </a:xfrm>
        </p:spPr>
        <p:txBody>
          <a:bodyPr anchor="ctr">
            <a:normAutofit/>
          </a:bodyPr>
          <a:lstStyle/>
          <a:p>
            <a:pPr marL="0" lvl="0" indent="0" algn="ctr" rtl="1">
              <a:lnSpc>
                <a:spcPct val="220000"/>
              </a:lnSpc>
              <a:buNone/>
            </a:pPr>
            <a:r>
              <a:rPr lang="fa-IR" sz="6600" b="1" dirty="0" smtClean="0">
                <a:ln>
                  <a:solidFill>
                    <a:srgbClr val="002060"/>
                  </a:solidFill>
                </a:ln>
                <a:solidFill>
                  <a:srgbClr val="002060"/>
                </a:solidFill>
                <a:cs typeface="B Nazanin" pitchFamily="2" charset="-78"/>
              </a:rPr>
              <a:t>تلاش های فقه الحدیثی در پنج دوره</a:t>
            </a:r>
            <a:endParaRPr lang="en-US" sz="40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18529196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8600"/>
            <a:ext cx="7265550" cy="6248400"/>
          </a:xfrm>
        </p:spPr>
        <p:txBody>
          <a:bodyPr anchor="ctr">
            <a:normAutofit fontScale="47500" lnSpcReduction="20000"/>
          </a:bodyPr>
          <a:lstStyle/>
          <a:p>
            <a:pPr marL="0" lvl="0" indent="0" algn="ctr" rtl="1">
              <a:lnSpc>
                <a:spcPct val="220000"/>
              </a:lnSpc>
              <a:buNone/>
            </a:pPr>
            <a:r>
              <a:rPr lang="fa-IR" sz="6600" b="1" dirty="0" smtClean="0">
                <a:ln>
                  <a:solidFill>
                    <a:srgbClr val="002060"/>
                  </a:solidFill>
                </a:ln>
                <a:solidFill>
                  <a:srgbClr val="002060"/>
                </a:solidFill>
                <a:cs typeface="B Nazanin" pitchFamily="2" charset="-78"/>
              </a:rPr>
              <a:t>دوره حضور: حساسیت ائمه علیهم السلام  نسبت به انتقال  صحیح  گفته های خود و پیامبر (ص)  خدا موجب شد که راویان برای اخذ و تحمل نقد و رد جمع و حل اخبار تا حد امکان به ائمه مراجعه کنند  از این رو آغاز گر سنت نیکوی تفسیر حدیث  و نیز نقد آن.</a:t>
            </a:r>
            <a:endParaRPr lang="en-US" sz="40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8769316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8600"/>
            <a:ext cx="7265550" cy="6248400"/>
          </a:xfrm>
        </p:spPr>
        <p:txBody>
          <a:bodyPr anchor="ctr">
            <a:normAutofit fontScale="47500" lnSpcReduction="20000"/>
          </a:bodyPr>
          <a:lstStyle/>
          <a:p>
            <a:pPr marL="0" lvl="0" indent="0" algn="justLow" rtl="1">
              <a:lnSpc>
                <a:spcPct val="220000"/>
              </a:lnSpc>
              <a:buNone/>
            </a:pPr>
            <a:r>
              <a:rPr lang="fa-IR" sz="6600" b="1" dirty="0" smtClean="0">
                <a:ln>
                  <a:solidFill>
                    <a:srgbClr val="002060"/>
                  </a:solidFill>
                </a:ln>
                <a:solidFill>
                  <a:srgbClr val="002060"/>
                </a:solidFill>
                <a:cs typeface="B Nazanin" pitchFamily="2" charset="-78"/>
              </a:rPr>
              <a:t>قرن سوم تا پنجم که به دوره تدوین جوامع اولیه شهرت یافت پس از عصر حضور امامان نیزمولفان کتابهای حدیثی  و دانشمندان شیعه ، از همان آغاز، به فقه الحدیث در دو زمینه فهم معانی و تفسیر و شرح درست آنها، اهمیت بسزایی دارند. </a:t>
            </a:r>
            <a:endParaRPr lang="en-US" sz="40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01836380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80" y="838200"/>
            <a:ext cx="7308620" cy="6553200"/>
          </a:xfrm>
        </p:spPr>
        <p:txBody>
          <a:bodyPr anchor="ctr">
            <a:normAutofit fontScale="25000" lnSpcReduction="20000"/>
          </a:bodyPr>
          <a:lstStyle/>
          <a:p>
            <a:pPr marL="0" lvl="0" indent="0" algn="justLow" rtl="1">
              <a:lnSpc>
                <a:spcPct val="170000"/>
              </a:lnSpc>
              <a:buNone/>
            </a:pPr>
            <a:endParaRPr lang="fa-IR" sz="5000" b="1" dirty="0" smtClean="0">
              <a:ln>
                <a:solidFill>
                  <a:srgbClr val="002060"/>
                </a:solidFill>
              </a:ln>
              <a:solidFill>
                <a:srgbClr val="002060"/>
              </a:solidFill>
              <a:cs typeface="B Nazanin" pitchFamily="2" charset="-78"/>
            </a:endParaRPr>
          </a:p>
          <a:p>
            <a:pPr marL="0" lvl="0" indent="0" algn="justLow" rtl="1">
              <a:lnSpc>
                <a:spcPct val="170000"/>
              </a:lnSpc>
              <a:buNone/>
            </a:pPr>
            <a:r>
              <a:rPr lang="fa-IR" sz="9600" b="1" dirty="0" smtClean="0">
                <a:ln>
                  <a:solidFill>
                    <a:srgbClr val="002060"/>
                  </a:solidFill>
                </a:ln>
                <a:solidFill>
                  <a:srgbClr val="002060"/>
                </a:solidFill>
                <a:cs typeface="B Nazanin" pitchFamily="2" charset="-78"/>
              </a:rPr>
              <a:t>1. ابوجعفر احمد بن خالد برقی      </a:t>
            </a:r>
            <a:r>
              <a:rPr lang="fa-IR" sz="6400" b="1" dirty="0" smtClean="0">
                <a:ln>
                  <a:solidFill>
                    <a:srgbClr val="002060"/>
                  </a:solidFill>
                </a:ln>
                <a:solidFill>
                  <a:srgbClr val="002060"/>
                </a:solidFill>
                <a:cs typeface="B Nazanin" pitchFamily="2" charset="-78"/>
              </a:rPr>
              <a:t>(متوفی 274یا 280 ق)‌</a:t>
            </a:r>
          </a:p>
          <a:p>
            <a:pPr marL="0" lvl="0" indent="0" algn="justLow" rtl="1">
              <a:lnSpc>
                <a:spcPct val="170000"/>
              </a:lnSpc>
              <a:buNone/>
            </a:pPr>
            <a:r>
              <a:rPr lang="fa-IR" sz="9600" b="1" dirty="0" smtClean="0">
                <a:ln>
                  <a:solidFill>
                    <a:srgbClr val="002060"/>
                  </a:solidFill>
                </a:ln>
                <a:solidFill>
                  <a:srgbClr val="002060"/>
                </a:solidFill>
                <a:cs typeface="B Nazanin" pitchFamily="2" charset="-78"/>
              </a:rPr>
              <a:t>2. ابوجعفر محمد بن یعقوب بن اسحاق کلینی( م/ 329) ق</a:t>
            </a:r>
          </a:p>
          <a:p>
            <a:pPr marL="0" lvl="0" indent="0" algn="justLow" rtl="1">
              <a:lnSpc>
                <a:spcPct val="170000"/>
              </a:lnSpc>
              <a:buNone/>
            </a:pPr>
            <a:r>
              <a:rPr lang="fa-IR" sz="9600" b="1" dirty="0" smtClean="0">
                <a:ln>
                  <a:solidFill>
                    <a:srgbClr val="002060"/>
                  </a:solidFill>
                </a:ln>
                <a:solidFill>
                  <a:srgbClr val="002060"/>
                </a:solidFill>
                <a:cs typeface="B Nazanin" pitchFamily="2" charset="-78"/>
              </a:rPr>
              <a:t>3. ابوجعفر محمد بن علی بن حسین ابن بابویه معروف به شیخ صدوق              (م381م)</a:t>
            </a:r>
          </a:p>
          <a:p>
            <a:pPr marL="0" lvl="0" indent="0" algn="justLow" rtl="1">
              <a:lnSpc>
                <a:spcPct val="170000"/>
              </a:lnSpc>
              <a:buNone/>
            </a:pPr>
            <a:r>
              <a:rPr lang="fa-IR" sz="9600" b="1" dirty="0" smtClean="0">
                <a:ln>
                  <a:solidFill>
                    <a:srgbClr val="002060"/>
                  </a:solidFill>
                </a:ln>
                <a:solidFill>
                  <a:srgbClr val="002060"/>
                </a:solidFill>
                <a:cs typeface="B Nazanin" pitchFamily="2" charset="-78"/>
              </a:rPr>
              <a:t>4. شیخ مفید و سید مرتضی</a:t>
            </a:r>
          </a:p>
          <a:p>
            <a:pPr marL="0" lvl="0" indent="0" algn="justLow" rtl="1">
              <a:lnSpc>
                <a:spcPct val="170000"/>
              </a:lnSpc>
              <a:buNone/>
            </a:pPr>
            <a:r>
              <a:rPr lang="fa-IR" sz="9600" b="1" dirty="0" smtClean="0">
                <a:ln>
                  <a:solidFill>
                    <a:srgbClr val="002060"/>
                  </a:solidFill>
                </a:ln>
                <a:solidFill>
                  <a:srgbClr val="002060"/>
                </a:solidFill>
                <a:cs typeface="B Nazanin" pitchFamily="2" charset="-78"/>
              </a:rPr>
              <a:t>5.شیخ طوسی– ابوجعفر محمد بن حسن  بن علی طوسی (م 460ق)</a:t>
            </a:r>
          </a:p>
          <a:p>
            <a:pPr marL="0" lvl="0" indent="0" algn="justLow" rtl="1">
              <a:lnSpc>
                <a:spcPct val="170000"/>
              </a:lnSpc>
              <a:buNone/>
            </a:pPr>
            <a:r>
              <a:rPr lang="fa-IR" sz="9600" b="1" dirty="0" smtClean="0">
                <a:ln>
                  <a:solidFill>
                    <a:srgbClr val="002060"/>
                  </a:solidFill>
                </a:ln>
                <a:solidFill>
                  <a:srgbClr val="002060"/>
                </a:solidFill>
                <a:cs typeface="B Nazanin" pitchFamily="2" charset="-78"/>
              </a:rPr>
              <a:t>باید متذکر شوم روش شیخ طوسی در فهم معانی نهفته و حل احادیث تا حد زیادی براساس جمع آوری احادیث مشابه،  موید و هم خانواده استوار است</a:t>
            </a:r>
            <a:r>
              <a:rPr lang="fa-IR" sz="6400" b="1" dirty="0" smtClean="0">
                <a:ln>
                  <a:solidFill>
                    <a:srgbClr val="002060"/>
                  </a:solidFill>
                </a:ln>
                <a:solidFill>
                  <a:srgbClr val="002060"/>
                </a:solidFill>
                <a:cs typeface="B Nazanin" pitchFamily="2" charset="-78"/>
              </a:rPr>
              <a:t>.</a:t>
            </a:r>
            <a:endParaRPr lang="fa-IR" sz="9600" b="1" dirty="0" smtClean="0">
              <a:ln>
                <a:solidFill>
                  <a:srgbClr val="002060"/>
                </a:solidFill>
              </a:ln>
              <a:solidFill>
                <a:srgbClr val="002060"/>
              </a:solidFill>
              <a:cs typeface="B Nazanin" pitchFamily="2" charset="-78"/>
            </a:endParaRPr>
          </a:p>
          <a:p>
            <a:pPr marL="0" lvl="0" indent="0" algn="justLow" rtl="1">
              <a:lnSpc>
                <a:spcPct val="220000"/>
              </a:lnSpc>
              <a:buNone/>
            </a:pPr>
            <a:endParaRPr lang="en-US" sz="40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 name="Title 1"/>
          <p:cNvSpPr>
            <a:spLocks noGrp="1"/>
          </p:cNvSpPr>
          <p:nvPr>
            <p:ph type="title"/>
          </p:nvPr>
        </p:nvSpPr>
        <p:spPr>
          <a:xfrm>
            <a:off x="228600" y="419100"/>
            <a:ext cx="6844840" cy="838200"/>
          </a:xfrm>
        </p:spPr>
        <p:style>
          <a:lnRef idx="1">
            <a:schemeClr val="accent1"/>
          </a:lnRef>
          <a:fillRef idx="2">
            <a:schemeClr val="accent1"/>
          </a:fillRef>
          <a:effectRef idx="1">
            <a:schemeClr val="accent1"/>
          </a:effectRef>
          <a:fontRef idx="minor">
            <a:schemeClr val="dk1"/>
          </a:fontRef>
        </p:style>
        <p:txBody>
          <a:bodyPr anchor="ctr">
            <a:noAutofit/>
          </a:bodyPr>
          <a:lstStyle/>
          <a:p>
            <a:pPr algn="just" rtl="1"/>
            <a:r>
              <a:rPr lang="fa-IR" dirty="0" smtClean="0">
                <a:solidFill>
                  <a:srgbClr val="00B050"/>
                </a:solidFill>
                <a:cs typeface="B Titr" panose="00000700000000000000" pitchFamily="2" charset="-78"/>
              </a:rPr>
              <a:t>تلاش های چند تن از بزرگان در این دوره</a:t>
            </a:r>
            <a:endParaRPr lang="fa-IR" dirty="0">
              <a:solidFill>
                <a:srgbClr val="00B050"/>
              </a:solidFill>
              <a:cs typeface="B Titr" panose="00000700000000000000" pitchFamily="2" charset="-78"/>
            </a:endParaRPr>
          </a:p>
        </p:txBody>
      </p:sp>
    </p:spTree>
    <p:extLst>
      <p:ext uri="{BB962C8B-B14F-4D97-AF65-F5344CB8AC3E}">
        <p14:creationId xmlns:p14="http://schemas.microsoft.com/office/powerpoint/2010/main" val="420832075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600200"/>
            <a:ext cx="7308620" cy="5257800"/>
          </a:xfrm>
        </p:spPr>
        <p:txBody>
          <a:bodyPr anchor="ctr">
            <a:normAutofit fontScale="77500" lnSpcReduction="20000"/>
          </a:bodyPr>
          <a:lstStyle/>
          <a:p>
            <a:pPr marL="0" lvl="0" indent="0" algn="justLow" rtl="1">
              <a:lnSpc>
                <a:spcPct val="170000"/>
              </a:lnSpc>
              <a:buNone/>
            </a:pPr>
            <a:r>
              <a:rPr lang="fa-IR" sz="3500" b="1" dirty="0" smtClean="0">
                <a:ln>
                  <a:solidFill>
                    <a:srgbClr val="002060"/>
                  </a:solidFill>
                </a:ln>
                <a:solidFill>
                  <a:srgbClr val="002060"/>
                </a:solidFill>
                <a:cs typeface="B Nazanin" pitchFamily="2" charset="-78"/>
              </a:rPr>
              <a:t>مقصود از آنها صاحب کتب اربعه یعنی جوامع حدیثی اولیه شیعه.</a:t>
            </a:r>
          </a:p>
          <a:p>
            <a:pPr marL="0" lvl="0" indent="0" algn="justLow" rtl="1">
              <a:lnSpc>
                <a:spcPct val="170000"/>
              </a:lnSpc>
              <a:buNone/>
            </a:pPr>
            <a:r>
              <a:rPr lang="fa-IR" sz="3900" b="1" dirty="0" smtClean="0">
                <a:ln>
                  <a:solidFill>
                    <a:srgbClr val="002060"/>
                  </a:solidFill>
                </a:ln>
                <a:solidFill>
                  <a:srgbClr val="002060"/>
                </a:solidFill>
                <a:cs typeface="B Nazanin" pitchFamily="2" charset="-78"/>
              </a:rPr>
              <a:t>1. محمد بن یعقوب کلینی</a:t>
            </a:r>
            <a:r>
              <a:rPr lang="fa-IR" sz="2300" b="1" dirty="0" smtClean="0">
                <a:ln>
                  <a:solidFill>
                    <a:srgbClr val="002060"/>
                  </a:solidFill>
                </a:ln>
                <a:solidFill>
                  <a:srgbClr val="002060"/>
                </a:solidFill>
                <a:cs typeface="B Nazanin" pitchFamily="2" charset="-78"/>
              </a:rPr>
              <a:t>( م / 328)</a:t>
            </a:r>
            <a:r>
              <a:rPr lang="fa-IR" sz="3900" b="1" dirty="0" smtClean="0">
                <a:ln>
                  <a:solidFill>
                    <a:srgbClr val="002060"/>
                  </a:solidFill>
                </a:ln>
                <a:solidFill>
                  <a:srgbClr val="002060"/>
                </a:solidFill>
                <a:cs typeface="B Nazanin" pitchFamily="2" charset="-78"/>
              </a:rPr>
              <a:t>‌صاحب «کافی»</a:t>
            </a:r>
          </a:p>
          <a:p>
            <a:pPr marL="0" lvl="0" indent="0" algn="justLow" rtl="1">
              <a:lnSpc>
                <a:spcPct val="170000"/>
              </a:lnSpc>
              <a:buNone/>
            </a:pPr>
            <a:r>
              <a:rPr lang="fa-IR" sz="3900" b="1" dirty="0" smtClean="0">
                <a:ln>
                  <a:solidFill>
                    <a:srgbClr val="002060"/>
                  </a:solidFill>
                </a:ln>
                <a:solidFill>
                  <a:srgbClr val="002060"/>
                </a:solidFill>
                <a:cs typeface="B Nazanin" pitchFamily="2" charset="-78"/>
              </a:rPr>
              <a:t>2. محمد بن علی بن حسین بن موسی بن بابویه قمی</a:t>
            </a:r>
            <a:r>
              <a:rPr lang="fa-IR" sz="2600" b="1" dirty="0" smtClean="0">
                <a:ln>
                  <a:solidFill>
                    <a:srgbClr val="002060"/>
                  </a:solidFill>
                </a:ln>
                <a:solidFill>
                  <a:srgbClr val="002060"/>
                </a:solidFill>
                <a:cs typeface="B Nazanin" pitchFamily="2" charset="-78"/>
              </a:rPr>
              <a:t>(م / 381)‌ </a:t>
            </a:r>
            <a:r>
              <a:rPr lang="fa-IR" sz="3900" b="1" dirty="0" smtClean="0">
                <a:ln>
                  <a:solidFill>
                    <a:srgbClr val="002060"/>
                  </a:solidFill>
                </a:ln>
                <a:solidFill>
                  <a:srgbClr val="002060"/>
                </a:solidFill>
                <a:cs typeface="B Nazanin" pitchFamily="2" charset="-78"/>
              </a:rPr>
              <a:t>شیخ صدوق صاحب کتاب « من لایحضره الفقیه»</a:t>
            </a:r>
          </a:p>
          <a:p>
            <a:pPr marL="0" lvl="0" indent="0" algn="justLow" rtl="1">
              <a:lnSpc>
                <a:spcPct val="170000"/>
              </a:lnSpc>
              <a:buNone/>
            </a:pPr>
            <a:r>
              <a:rPr lang="fa-IR" sz="3900" b="1" dirty="0" smtClean="0">
                <a:ln>
                  <a:solidFill>
                    <a:srgbClr val="002060"/>
                  </a:solidFill>
                </a:ln>
                <a:solidFill>
                  <a:srgbClr val="002060"/>
                </a:solidFill>
                <a:cs typeface="B Nazanin" pitchFamily="2" charset="-78"/>
              </a:rPr>
              <a:t>3. محمد بن حسن طوسی </a:t>
            </a:r>
            <a:r>
              <a:rPr lang="fa-IR" sz="2600" b="1" dirty="0" smtClean="0">
                <a:ln>
                  <a:solidFill>
                    <a:srgbClr val="002060"/>
                  </a:solidFill>
                </a:ln>
                <a:solidFill>
                  <a:srgbClr val="002060"/>
                </a:solidFill>
                <a:cs typeface="B Nazanin" pitchFamily="2" charset="-78"/>
              </a:rPr>
              <a:t>(م/460)</a:t>
            </a:r>
            <a:r>
              <a:rPr lang="fa-IR" sz="3900" b="1" dirty="0" smtClean="0">
                <a:ln>
                  <a:solidFill>
                    <a:srgbClr val="002060"/>
                  </a:solidFill>
                </a:ln>
                <a:solidFill>
                  <a:srgbClr val="002060"/>
                </a:solidFill>
                <a:cs typeface="B Nazanin" pitchFamily="2" charset="-78"/>
              </a:rPr>
              <a:t>‌تهذیب الاحکام و استبصار فیما اختلف من الاخبار. </a:t>
            </a:r>
          </a:p>
          <a:p>
            <a:pPr marL="0" lvl="0" indent="0" algn="justLow" rtl="1">
              <a:lnSpc>
                <a:spcPct val="220000"/>
              </a:lnSpc>
              <a:buNone/>
            </a:pPr>
            <a:endParaRPr lang="en-US" sz="40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 name="Title 1"/>
          <p:cNvSpPr>
            <a:spLocks noGrp="1"/>
          </p:cNvSpPr>
          <p:nvPr>
            <p:ph type="title"/>
          </p:nvPr>
        </p:nvSpPr>
        <p:spPr>
          <a:xfrm>
            <a:off x="165847" y="228600"/>
            <a:ext cx="6844840" cy="838200"/>
          </a:xfrm>
        </p:spPr>
        <p:style>
          <a:lnRef idx="1">
            <a:schemeClr val="accent1"/>
          </a:lnRef>
          <a:fillRef idx="2">
            <a:schemeClr val="accent1"/>
          </a:fillRef>
          <a:effectRef idx="1">
            <a:schemeClr val="accent1"/>
          </a:effectRef>
          <a:fontRef idx="minor">
            <a:schemeClr val="dk1"/>
          </a:fontRef>
        </p:style>
        <p:txBody>
          <a:bodyPr anchor="ctr">
            <a:noAutofit/>
          </a:bodyPr>
          <a:lstStyle/>
          <a:p>
            <a:pPr algn="just" rtl="1"/>
            <a:r>
              <a:rPr lang="fa-IR" dirty="0" smtClean="0">
                <a:solidFill>
                  <a:srgbClr val="00B050"/>
                </a:solidFill>
                <a:cs typeface="B Titr" panose="00000700000000000000" pitchFamily="2" charset="-78"/>
              </a:rPr>
              <a:t>محمدون ثلاث اُوَل</a:t>
            </a:r>
            <a:endParaRPr lang="fa-IR" dirty="0">
              <a:solidFill>
                <a:srgbClr val="00B050"/>
              </a:solidFill>
              <a:cs typeface="B Titr" panose="00000700000000000000" pitchFamily="2" charset="-78"/>
            </a:endParaRPr>
          </a:p>
        </p:txBody>
      </p:sp>
    </p:spTree>
    <p:extLst>
      <p:ext uri="{BB962C8B-B14F-4D97-AF65-F5344CB8AC3E}">
        <p14:creationId xmlns:p14="http://schemas.microsoft.com/office/powerpoint/2010/main" val="260748755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9988" y="1905000"/>
            <a:ext cx="7308620" cy="5257800"/>
          </a:xfrm>
        </p:spPr>
        <p:txBody>
          <a:bodyPr anchor="ctr">
            <a:normAutofit fontScale="92500"/>
          </a:bodyPr>
          <a:lstStyle/>
          <a:p>
            <a:pPr marL="0" lvl="0" indent="0" algn="justLow" rtl="1">
              <a:lnSpc>
                <a:spcPct val="170000"/>
              </a:lnSpc>
              <a:buNone/>
            </a:pPr>
            <a:r>
              <a:rPr lang="fa-IR" sz="3500" b="1" dirty="0" smtClean="0">
                <a:ln>
                  <a:solidFill>
                    <a:srgbClr val="002060"/>
                  </a:solidFill>
                </a:ln>
                <a:solidFill>
                  <a:srgbClr val="002060"/>
                </a:solidFill>
                <a:cs typeface="B Nazanin" pitchFamily="2" charset="-78"/>
              </a:rPr>
              <a:t>می توان این دوره را رکود نسبی حدیث و شکوفایی فقه شیعه دانست افراد شاخص این دوره:</a:t>
            </a:r>
          </a:p>
          <a:p>
            <a:pPr marL="0" lvl="0" indent="0" algn="justLow" rtl="1">
              <a:lnSpc>
                <a:spcPct val="170000"/>
              </a:lnSpc>
              <a:buNone/>
            </a:pPr>
            <a:r>
              <a:rPr lang="fa-IR" sz="2800" b="1" dirty="0" smtClean="0">
                <a:ln>
                  <a:solidFill>
                    <a:srgbClr val="002060"/>
                  </a:solidFill>
                </a:ln>
                <a:solidFill>
                  <a:srgbClr val="002060"/>
                </a:solidFill>
                <a:cs typeface="B Nazanin" pitchFamily="2" charset="-78"/>
              </a:rPr>
              <a:t>1.ابوالقاسم رضی الدین علی بن موسی</a:t>
            </a:r>
            <a:r>
              <a:rPr lang="fa-IR" sz="2400" b="1" dirty="0" smtClean="0">
                <a:ln>
                  <a:solidFill>
                    <a:srgbClr val="002060"/>
                  </a:solidFill>
                </a:ln>
                <a:solidFill>
                  <a:srgbClr val="002060"/>
                </a:solidFill>
                <a:cs typeface="B Nazanin" pitchFamily="2" charset="-78"/>
              </a:rPr>
              <a:t>(‌ابن طاووس)</a:t>
            </a:r>
          </a:p>
          <a:p>
            <a:pPr marL="0" lvl="0" indent="0" algn="justLow" rtl="1">
              <a:lnSpc>
                <a:spcPct val="170000"/>
              </a:lnSpc>
              <a:buNone/>
            </a:pPr>
            <a:r>
              <a:rPr lang="fa-IR" sz="2400" b="1" dirty="0" smtClean="0">
                <a:ln>
                  <a:solidFill>
                    <a:srgbClr val="002060"/>
                  </a:solidFill>
                </a:ln>
                <a:solidFill>
                  <a:srgbClr val="002060"/>
                </a:solidFill>
                <a:cs typeface="B Nazanin" pitchFamily="2" charset="-78"/>
              </a:rPr>
              <a:t>2.برادرش جمال الدین احمد بن طاووس از علماء قرن هفتم.</a:t>
            </a:r>
          </a:p>
          <a:p>
            <a:pPr marL="0" lvl="0" indent="0" algn="justLow" rtl="1">
              <a:lnSpc>
                <a:spcPct val="170000"/>
              </a:lnSpc>
              <a:buNone/>
            </a:pPr>
            <a:r>
              <a:rPr lang="fa-IR" sz="2400" b="1" dirty="0" smtClean="0">
                <a:ln>
                  <a:solidFill>
                    <a:srgbClr val="002060"/>
                  </a:solidFill>
                </a:ln>
                <a:solidFill>
                  <a:srgbClr val="002060"/>
                </a:solidFill>
                <a:cs typeface="B Nazanin" pitchFamily="2" charset="-78"/>
              </a:rPr>
              <a:t>3. علامه حلی و شهید اول  از علمای قرن هشتم به فعل حدیث (‌بیشتر نقد و سندی و نقد محتوای آن) پرداختند  بطور کلی این دوره را می توان دوره فترت در تاریخ حدیث نامید.</a:t>
            </a:r>
            <a:endParaRPr lang="fa-IR" sz="3900" b="1" dirty="0" smtClean="0">
              <a:ln>
                <a:solidFill>
                  <a:srgbClr val="002060"/>
                </a:solidFill>
              </a:ln>
              <a:solidFill>
                <a:srgbClr val="002060"/>
              </a:solidFill>
              <a:cs typeface="B Nazanin" pitchFamily="2" charset="-78"/>
            </a:endParaRPr>
          </a:p>
          <a:p>
            <a:pPr marL="0" lvl="0" indent="0" algn="justLow" rtl="1">
              <a:lnSpc>
                <a:spcPct val="220000"/>
              </a:lnSpc>
              <a:buNone/>
            </a:pPr>
            <a:endParaRPr lang="en-US" sz="40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 name="Title 1"/>
          <p:cNvSpPr>
            <a:spLocks noGrp="1"/>
          </p:cNvSpPr>
          <p:nvPr>
            <p:ph type="title"/>
          </p:nvPr>
        </p:nvSpPr>
        <p:spPr>
          <a:xfrm>
            <a:off x="129988" y="152400"/>
            <a:ext cx="6844840" cy="1371600"/>
          </a:xfrm>
        </p:spPr>
        <p:style>
          <a:lnRef idx="1">
            <a:schemeClr val="accent1"/>
          </a:lnRef>
          <a:fillRef idx="2">
            <a:schemeClr val="accent1"/>
          </a:fillRef>
          <a:effectRef idx="1">
            <a:schemeClr val="accent1"/>
          </a:effectRef>
          <a:fontRef idx="minor">
            <a:schemeClr val="dk1"/>
          </a:fontRef>
        </p:style>
        <p:txBody>
          <a:bodyPr anchor="ctr">
            <a:noAutofit/>
          </a:bodyPr>
          <a:lstStyle/>
          <a:p>
            <a:pPr algn="just" rtl="1"/>
            <a:r>
              <a:rPr lang="fa-IR" dirty="0" smtClean="0">
                <a:solidFill>
                  <a:srgbClr val="7030A0"/>
                </a:solidFill>
                <a:cs typeface="B Titr" panose="00000700000000000000" pitchFamily="2" charset="-78"/>
              </a:rPr>
              <a:t>قرن ششم تا نهم که به دوره رکود نسبی اشتهار دارد</a:t>
            </a:r>
            <a:endParaRPr lang="fa-IR" dirty="0">
              <a:solidFill>
                <a:srgbClr val="7030A0"/>
              </a:solidFill>
              <a:cs typeface="B Titr" panose="00000700000000000000" pitchFamily="2" charset="-78"/>
            </a:endParaRPr>
          </a:p>
        </p:txBody>
      </p:sp>
    </p:spTree>
    <p:extLst>
      <p:ext uri="{BB962C8B-B14F-4D97-AF65-F5344CB8AC3E}">
        <p14:creationId xmlns:p14="http://schemas.microsoft.com/office/powerpoint/2010/main" val="403088654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atogh98.Com-besm-8al8h2x.jpg"/>
          <p:cNvPicPr>
            <a:picLocks noChangeAspect="1"/>
          </p:cNvPicPr>
          <p:nvPr/>
        </p:nvPicPr>
        <p:blipFill>
          <a:blip r:embed="rId2" cstate="print"/>
          <a:stretch>
            <a:fillRect/>
          </a:stretch>
        </p:blipFill>
        <p:spPr>
          <a:xfrm>
            <a:off x="457200" y="0"/>
            <a:ext cx="6096000" cy="6858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1023" y="1752600"/>
            <a:ext cx="7261412" cy="5257800"/>
          </a:xfrm>
        </p:spPr>
        <p:txBody>
          <a:bodyPr anchor="ctr">
            <a:normAutofit fontScale="55000" lnSpcReduction="20000"/>
          </a:bodyPr>
          <a:lstStyle/>
          <a:p>
            <a:pPr marL="0" lvl="0" indent="0" algn="justLow" rtl="1">
              <a:lnSpc>
                <a:spcPct val="170000"/>
              </a:lnSpc>
              <a:buNone/>
            </a:pPr>
            <a:r>
              <a:rPr lang="fa-IR" sz="4500" b="1" dirty="0" smtClean="0">
                <a:ln>
                  <a:solidFill>
                    <a:srgbClr val="002060"/>
                  </a:solidFill>
                </a:ln>
                <a:solidFill>
                  <a:srgbClr val="002060"/>
                </a:solidFill>
                <a:cs typeface="B Nazanin" pitchFamily="2" charset="-78"/>
              </a:rPr>
              <a:t>افراد شاخص این دوره:</a:t>
            </a:r>
          </a:p>
          <a:p>
            <a:pPr marL="0" lvl="0" indent="0" algn="justLow" rtl="1">
              <a:lnSpc>
                <a:spcPct val="170000"/>
              </a:lnSpc>
              <a:buNone/>
            </a:pPr>
            <a:r>
              <a:rPr lang="fa-IR" sz="3500" b="1" dirty="0" smtClean="0">
                <a:ln>
                  <a:solidFill>
                    <a:srgbClr val="002060"/>
                  </a:solidFill>
                </a:ln>
                <a:solidFill>
                  <a:srgbClr val="002060"/>
                </a:solidFill>
                <a:cs typeface="B Nazanin" pitchFamily="2" charset="-78"/>
              </a:rPr>
              <a:t>1. شهید ثانی ( م 965ق) از محدثان بزرگ دهم است.</a:t>
            </a:r>
          </a:p>
          <a:p>
            <a:pPr marL="0" lvl="0" indent="0" algn="justLow" rtl="1">
              <a:lnSpc>
                <a:spcPct val="170000"/>
              </a:lnSpc>
              <a:buNone/>
            </a:pPr>
            <a:r>
              <a:rPr lang="fa-IR" sz="3900" b="1" dirty="0" smtClean="0">
                <a:ln>
                  <a:solidFill>
                    <a:srgbClr val="002060"/>
                  </a:solidFill>
                </a:ln>
                <a:solidFill>
                  <a:srgbClr val="002060"/>
                </a:solidFill>
                <a:cs typeface="B Nazanin" pitchFamily="2" charset="-78"/>
              </a:rPr>
              <a:t>2. ابن ابی مهجور احسایی</a:t>
            </a:r>
          </a:p>
          <a:p>
            <a:pPr marL="0" lvl="0" indent="0" algn="justLow" rtl="1">
              <a:lnSpc>
                <a:spcPct val="170000"/>
              </a:lnSpc>
              <a:buNone/>
            </a:pPr>
            <a:r>
              <a:rPr lang="fa-IR" sz="3900" b="1" dirty="0" smtClean="0">
                <a:ln>
                  <a:solidFill>
                    <a:srgbClr val="002060"/>
                  </a:solidFill>
                </a:ln>
                <a:solidFill>
                  <a:srgbClr val="002060"/>
                </a:solidFill>
                <a:cs typeface="B Nazanin" pitchFamily="2" charset="-78"/>
              </a:rPr>
              <a:t>3. شیخ بهایی          4. محمد تقی مجلسی</a:t>
            </a:r>
          </a:p>
          <a:p>
            <a:pPr marL="0" lvl="0" indent="0" algn="justLow" rtl="1">
              <a:lnSpc>
                <a:spcPct val="170000"/>
              </a:lnSpc>
              <a:buNone/>
            </a:pPr>
            <a:r>
              <a:rPr lang="fa-IR" sz="3900" b="1" dirty="0" smtClean="0">
                <a:ln>
                  <a:solidFill>
                    <a:srgbClr val="002060"/>
                  </a:solidFill>
                </a:ln>
                <a:solidFill>
                  <a:srgbClr val="002060"/>
                </a:solidFill>
                <a:cs typeface="B Nazanin" pitchFamily="2" charset="-78"/>
              </a:rPr>
              <a:t>5. فیض کاشانی صاحب کتاب الوافی</a:t>
            </a:r>
          </a:p>
          <a:p>
            <a:pPr marL="0" lvl="0" indent="0" algn="justLow" rtl="1">
              <a:lnSpc>
                <a:spcPct val="170000"/>
              </a:lnSpc>
              <a:buNone/>
            </a:pPr>
            <a:r>
              <a:rPr lang="fa-IR" sz="3900" b="1" dirty="0" smtClean="0">
                <a:ln>
                  <a:solidFill>
                    <a:srgbClr val="002060"/>
                  </a:solidFill>
                </a:ln>
                <a:solidFill>
                  <a:srgbClr val="002060"/>
                </a:solidFill>
                <a:cs typeface="B Nazanin" pitchFamily="2" charset="-78"/>
              </a:rPr>
              <a:t>6. شیخ حر عاملی- محمد بن حسن بن علی عاملی معروف به حر عاملی             (1033-1104) از علمای جبل عامل لبنان که در دوره صفوی  به ایران سفر کرد.</a:t>
            </a:r>
          </a:p>
          <a:p>
            <a:pPr marL="0" lvl="0" indent="0" algn="justLow" rtl="1">
              <a:lnSpc>
                <a:spcPct val="170000"/>
              </a:lnSpc>
              <a:buNone/>
            </a:pPr>
            <a:r>
              <a:rPr lang="fa-IR" sz="3900" b="1" dirty="0" smtClean="0">
                <a:ln>
                  <a:solidFill>
                    <a:srgbClr val="002060"/>
                  </a:solidFill>
                </a:ln>
                <a:solidFill>
                  <a:srgbClr val="002060"/>
                </a:solidFill>
                <a:cs typeface="B Nazanin" pitchFamily="2" charset="-78"/>
              </a:rPr>
              <a:t>7.محمد باقر مجلسی – پرکارترین محدث شیعی  است.</a:t>
            </a:r>
          </a:p>
          <a:p>
            <a:pPr marL="0" lvl="0" indent="0" algn="justLow" rtl="1">
              <a:lnSpc>
                <a:spcPct val="220000"/>
              </a:lnSpc>
              <a:buNone/>
            </a:pPr>
            <a:endParaRPr lang="en-US" sz="40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 name="Title 1"/>
          <p:cNvSpPr>
            <a:spLocks noGrp="1"/>
          </p:cNvSpPr>
          <p:nvPr>
            <p:ph type="title"/>
          </p:nvPr>
        </p:nvSpPr>
        <p:spPr>
          <a:xfrm>
            <a:off x="129988" y="228600"/>
            <a:ext cx="6844840" cy="1219200"/>
          </a:xfrm>
        </p:spPr>
        <p:style>
          <a:lnRef idx="1">
            <a:schemeClr val="accent1"/>
          </a:lnRef>
          <a:fillRef idx="2">
            <a:schemeClr val="accent1"/>
          </a:fillRef>
          <a:effectRef idx="1">
            <a:schemeClr val="accent1"/>
          </a:effectRef>
          <a:fontRef idx="minor">
            <a:schemeClr val="dk1"/>
          </a:fontRef>
        </p:style>
        <p:txBody>
          <a:bodyPr anchor="ctr">
            <a:noAutofit/>
          </a:bodyPr>
          <a:lstStyle/>
          <a:p>
            <a:pPr algn="just" rtl="1"/>
            <a:r>
              <a:rPr lang="fa-IR" dirty="0" smtClean="0">
                <a:solidFill>
                  <a:schemeClr val="bg2">
                    <a:lumMod val="25000"/>
                  </a:schemeClr>
                </a:solidFill>
                <a:cs typeface="B Titr" panose="00000700000000000000" pitchFamily="2" charset="-78"/>
              </a:rPr>
              <a:t>قرن دهم و یازدهم و دوازدهم که به دوره شکوفایی اشتهار دارد</a:t>
            </a:r>
            <a:endParaRPr lang="fa-IR" dirty="0">
              <a:solidFill>
                <a:schemeClr val="bg2">
                  <a:lumMod val="25000"/>
                </a:schemeClr>
              </a:solidFill>
              <a:cs typeface="B Titr" panose="00000700000000000000" pitchFamily="2" charset="-78"/>
            </a:endParaRPr>
          </a:p>
        </p:txBody>
      </p:sp>
    </p:spTree>
    <p:extLst>
      <p:ext uri="{BB962C8B-B14F-4D97-AF65-F5344CB8AC3E}">
        <p14:creationId xmlns:p14="http://schemas.microsoft.com/office/powerpoint/2010/main" val="263099482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1023" y="1752600"/>
            <a:ext cx="7261412" cy="5257800"/>
          </a:xfrm>
        </p:spPr>
        <p:txBody>
          <a:bodyPr anchor="ctr">
            <a:normAutofit fontScale="70000" lnSpcReduction="20000"/>
          </a:bodyPr>
          <a:lstStyle/>
          <a:p>
            <a:pPr marL="0" lvl="0" indent="0" algn="justLow" rtl="1">
              <a:lnSpc>
                <a:spcPct val="170000"/>
              </a:lnSpc>
              <a:buNone/>
            </a:pPr>
            <a:r>
              <a:rPr lang="fa-IR" sz="4500" b="1" dirty="0" smtClean="0">
                <a:ln>
                  <a:solidFill>
                    <a:srgbClr val="002060"/>
                  </a:solidFill>
                </a:ln>
                <a:solidFill>
                  <a:srgbClr val="002060"/>
                </a:solidFill>
                <a:cs typeface="B Nazanin" pitchFamily="2" charset="-78"/>
              </a:rPr>
              <a:t>1. محمد محسن ملقب به فیض کاشانی (م/1091) صاحب کتاب الوافی فی جمع احادیث الکتب  الاربعه.</a:t>
            </a:r>
          </a:p>
          <a:p>
            <a:pPr marL="0" lvl="0" indent="0" algn="justLow" rtl="1">
              <a:lnSpc>
                <a:spcPct val="170000"/>
              </a:lnSpc>
              <a:buNone/>
            </a:pPr>
            <a:r>
              <a:rPr lang="fa-IR" sz="3900" b="1" dirty="0" smtClean="0">
                <a:ln>
                  <a:solidFill>
                    <a:srgbClr val="002060"/>
                  </a:solidFill>
                </a:ln>
                <a:solidFill>
                  <a:srgbClr val="002060"/>
                </a:solidFill>
                <a:cs typeface="B Nazanin" pitchFamily="2" charset="-78"/>
              </a:rPr>
              <a:t>2.محمد بن حسن حر عاملی(م1104) صاحب کتاب  تفصیل وسایل الشیعه </a:t>
            </a:r>
          </a:p>
          <a:p>
            <a:pPr marL="0" lvl="0" indent="0" algn="justLow" rtl="1">
              <a:lnSpc>
                <a:spcPct val="170000"/>
              </a:lnSpc>
              <a:buNone/>
            </a:pPr>
            <a:r>
              <a:rPr lang="fa-IR" sz="3900" b="1" dirty="0" smtClean="0">
                <a:ln>
                  <a:solidFill>
                    <a:srgbClr val="002060"/>
                  </a:solidFill>
                </a:ln>
                <a:solidFill>
                  <a:srgbClr val="002060"/>
                </a:solidFill>
                <a:cs typeface="B Nazanin" pitchFamily="2" charset="-78"/>
              </a:rPr>
              <a:t>3.محمد باقر بن محمد تقی مجلسی(م/1110)‌ صاحب  کتاب بحارالانوار الجامعه لدر اخبارالائمه الاطهار.</a:t>
            </a:r>
          </a:p>
          <a:p>
            <a:pPr marL="0" lvl="0" indent="0" algn="justLow" rtl="1">
              <a:lnSpc>
                <a:spcPct val="220000"/>
              </a:lnSpc>
              <a:buNone/>
            </a:pPr>
            <a:endParaRPr lang="en-US" sz="40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 name="Title 1"/>
          <p:cNvSpPr>
            <a:spLocks noGrp="1"/>
          </p:cNvSpPr>
          <p:nvPr>
            <p:ph type="title"/>
          </p:nvPr>
        </p:nvSpPr>
        <p:spPr>
          <a:xfrm>
            <a:off x="129988" y="228600"/>
            <a:ext cx="7109012" cy="1219200"/>
          </a:xfrm>
        </p:spPr>
        <p:style>
          <a:lnRef idx="1">
            <a:schemeClr val="accent1"/>
          </a:lnRef>
          <a:fillRef idx="2">
            <a:schemeClr val="accent1"/>
          </a:fillRef>
          <a:effectRef idx="1">
            <a:schemeClr val="accent1"/>
          </a:effectRef>
          <a:fontRef idx="minor">
            <a:schemeClr val="dk1"/>
          </a:fontRef>
        </p:style>
        <p:txBody>
          <a:bodyPr anchor="ctr">
            <a:noAutofit/>
          </a:bodyPr>
          <a:lstStyle/>
          <a:p>
            <a:pPr algn="just" rtl="1"/>
            <a:r>
              <a:rPr lang="fa-IR" dirty="0" smtClean="0">
                <a:solidFill>
                  <a:schemeClr val="bg2">
                    <a:lumMod val="25000"/>
                  </a:schemeClr>
                </a:solidFill>
                <a:cs typeface="B Titr" panose="00000700000000000000" pitchFamily="2" charset="-78"/>
              </a:rPr>
              <a:t>مقصود صاحبان جوامع حدیثی ثانویه شیعه</a:t>
            </a:r>
            <a:endParaRPr lang="fa-IR" dirty="0">
              <a:solidFill>
                <a:schemeClr val="bg2">
                  <a:lumMod val="25000"/>
                </a:schemeClr>
              </a:solidFill>
              <a:cs typeface="B Titr" panose="00000700000000000000" pitchFamily="2" charset="-78"/>
            </a:endParaRPr>
          </a:p>
        </p:txBody>
      </p:sp>
    </p:spTree>
    <p:extLst>
      <p:ext uri="{BB962C8B-B14F-4D97-AF65-F5344CB8AC3E}">
        <p14:creationId xmlns:p14="http://schemas.microsoft.com/office/powerpoint/2010/main" val="42783733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00100"/>
            <a:ext cx="7261412" cy="5257800"/>
          </a:xfrm>
        </p:spPr>
        <p:txBody>
          <a:bodyPr anchor="ctr">
            <a:normAutofit fontScale="85000" lnSpcReduction="10000"/>
          </a:bodyPr>
          <a:lstStyle/>
          <a:p>
            <a:pPr marL="0" lvl="0" indent="0" algn="justLow" rtl="1">
              <a:lnSpc>
                <a:spcPct val="170000"/>
              </a:lnSpc>
              <a:buNone/>
            </a:pPr>
            <a:r>
              <a:rPr lang="fa-IR" sz="4500" b="1" dirty="0" smtClean="0">
                <a:ln>
                  <a:solidFill>
                    <a:srgbClr val="002060"/>
                  </a:solidFill>
                </a:ln>
                <a:solidFill>
                  <a:srgbClr val="002060"/>
                </a:solidFill>
                <a:cs typeface="B Nazanin" pitchFamily="2" charset="-78"/>
              </a:rPr>
              <a:t>قرون اخیر- شامل قرن(14و13-12) و دو دهه نخستین سده جاری است.</a:t>
            </a:r>
          </a:p>
          <a:p>
            <a:pPr marL="0" lvl="0" indent="0" algn="justLow" rtl="1">
              <a:lnSpc>
                <a:spcPct val="170000"/>
              </a:lnSpc>
              <a:buNone/>
            </a:pPr>
            <a:r>
              <a:rPr lang="fa-IR" sz="4500" b="1" dirty="0" smtClean="0">
                <a:ln>
                  <a:solidFill>
                    <a:srgbClr val="002060"/>
                  </a:solidFill>
                </a:ln>
                <a:solidFill>
                  <a:srgbClr val="002060"/>
                </a:solidFill>
                <a:cs typeface="B Nazanin" pitchFamily="2" charset="-78"/>
              </a:rPr>
              <a:t>در این دوره فعالیت های جمع و تفسیر حدیث ادامه یافته و فعالیت های مشابهی  با دوره پیشین صورت گرفته است.</a:t>
            </a:r>
            <a:endParaRPr lang="fa-IR" sz="3900" b="1" dirty="0" smtClean="0">
              <a:ln>
                <a:solidFill>
                  <a:srgbClr val="002060"/>
                </a:solidFill>
              </a:ln>
              <a:solidFill>
                <a:srgbClr val="002060"/>
              </a:solidFill>
              <a:cs typeface="B Nazanin" pitchFamily="2" charset="-78"/>
            </a:endParaRPr>
          </a:p>
          <a:p>
            <a:pPr marL="0" lvl="0" indent="0" algn="justLow" rtl="1">
              <a:lnSpc>
                <a:spcPct val="220000"/>
              </a:lnSpc>
              <a:buNone/>
            </a:pPr>
            <a:endParaRPr lang="en-US" sz="40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94461891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1023" y="1752600"/>
            <a:ext cx="7261412" cy="5257800"/>
          </a:xfrm>
        </p:spPr>
        <p:txBody>
          <a:bodyPr anchor="ctr">
            <a:normAutofit fontScale="62500" lnSpcReduction="20000"/>
          </a:bodyPr>
          <a:lstStyle/>
          <a:p>
            <a:pPr marL="0" lvl="0" indent="0" algn="justLow" rtl="1">
              <a:lnSpc>
                <a:spcPct val="170000"/>
              </a:lnSpc>
              <a:buNone/>
            </a:pPr>
            <a:r>
              <a:rPr lang="fa-IR" sz="4500" b="1" dirty="0" smtClean="0">
                <a:ln>
                  <a:solidFill>
                    <a:srgbClr val="002060"/>
                  </a:solidFill>
                </a:ln>
                <a:solidFill>
                  <a:srgbClr val="002060"/>
                </a:solidFill>
                <a:cs typeface="B Nazanin" pitchFamily="2" charset="-78"/>
              </a:rPr>
              <a:t>1.قرن اول و دوم (ه.ق) دوره حضور</a:t>
            </a:r>
          </a:p>
          <a:p>
            <a:pPr marL="0" lvl="0" indent="0" algn="justLow" rtl="1">
              <a:lnSpc>
                <a:spcPct val="170000"/>
              </a:lnSpc>
              <a:buNone/>
            </a:pPr>
            <a:r>
              <a:rPr lang="fa-IR" sz="4500" b="1" dirty="0" smtClean="0">
                <a:ln>
                  <a:solidFill>
                    <a:srgbClr val="002060"/>
                  </a:solidFill>
                </a:ln>
                <a:solidFill>
                  <a:srgbClr val="002060"/>
                </a:solidFill>
                <a:cs typeface="B Nazanin" pitchFamily="2" charset="-78"/>
              </a:rPr>
              <a:t>2.قرن سوم و چهارم و پنجم (ه.ق) دوره تدوین جوامع اولیه ( اُوَل)</a:t>
            </a:r>
          </a:p>
          <a:p>
            <a:pPr marL="0" lvl="0" indent="0" algn="justLow" rtl="1">
              <a:lnSpc>
                <a:spcPct val="170000"/>
              </a:lnSpc>
              <a:buNone/>
            </a:pPr>
            <a:r>
              <a:rPr lang="fa-IR" sz="4500" b="1" dirty="0" smtClean="0">
                <a:ln>
                  <a:solidFill>
                    <a:srgbClr val="002060"/>
                  </a:solidFill>
                </a:ln>
                <a:solidFill>
                  <a:srgbClr val="002060"/>
                </a:solidFill>
                <a:cs typeface="B Nazanin" pitchFamily="2" charset="-78"/>
              </a:rPr>
              <a:t>3. قرن ششم و هفتم و هشتم و نهم (ه.ق)‌ دوره رکود نسبی.</a:t>
            </a:r>
          </a:p>
          <a:p>
            <a:pPr marL="0" lvl="0" indent="0" algn="justLow" rtl="1">
              <a:lnSpc>
                <a:spcPct val="170000"/>
              </a:lnSpc>
              <a:buNone/>
            </a:pPr>
            <a:r>
              <a:rPr lang="fa-IR" sz="4500" b="1" dirty="0" smtClean="0">
                <a:ln>
                  <a:solidFill>
                    <a:srgbClr val="002060"/>
                  </a:solidFill>
                </a:ln>
                <a:solidFill>
                  <a:srgbClr val="002060"/>
                </a:solidFill>
                <a:cs typeface="B Nazanin" pitchFamily="2" charset="-78"/>
              </a:rPr>
              <a:t>4. قرن دهم – یازدهم – دوازدهم (ه.ق) دوره شکوفایی و تدوین جوامع ثانویه ( اُخَر)</a:t>
            </a:r>
          </a:p>
          <a:p>
            <a:pPr marL="0" lvl="0" indent="0" algn="justLow" rtl="1">
              <a:lnSpc>
                <a:spcPct val="170000"/>
              </a:lnSpc>
              <a:buNone/>
            </a:pPr>
            <a:r>
              <a:rPr lang="fa-IR" sz="4500" b="1" dirty="0" smtClean="0">
                <a:ln>
                  <a:solidFill>
                    <a:srgbClr val="002060"/>
                  </a:solidFill>
                </a:ln>
                <a:solidFill>
                  <a:srgbClr val="002060"/>
                </a:solidFill>
                <a:cs typeface="B Nazanin" pitchFamily="2" charset="-78"/>
              </a:rPr>
              <a:t>5. قرن سیزدهم و چهاردهم (ه.ق) دوره اخیر.</a:t>
            </a:r>
            <a:endParaRPr lang="fa-IR" sz="3900" b="1" dirty="0" smtClean="0">
              <a:ln>
                <a:solidFill>
                  <a:srgbClr val="002060"/>
                </a:solidFill>
              </a:ln>
              <a:solidFill>
                <a:srgbClr val="002060"/>
              </a:solidFill>
              <a:cs typeface="B Nazanin" pitchFamily="2" charset="-78"/>
            </a:endParaRPr>
          </a:p>
          <a:p>
            <a:pPr marL="0" lvl="0" indent="0" algn="justLow" rtl="1">
              <a:lnSpc>
                <a:spcPct val="220000"/>
              </a:lnSpc>
              <a:buNone/>
            </a:pPr>
            <a:endParaRPr lang="en-US" sz="40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 name="Title 1"/>
          <p:cNvSpPr>
            <a:spLocks noGrp="1"/>
          </p:cNvSpPr>
          <p:nvPr>
            <p:ph type="title"/>
          </p:nvPr>
        </p:nvSpPr>
        <p:spPr>
          <a:xfrm>
            <a:off x="129988" y="228600"/>
            <a:ext cx="7109012" cy="1219200"/>
          </a:xfrm>
        </p:spPr>
        <p:style>
          <a:lnRef idx="1">
            <a:schemeClr val="accent1"/>
          </a:lnRef>
          <a:fillRef idx="2">
            <a:schemeClr val="accent1"/>
          </a:fillRef>
          <a:effectRef idx="1">
            <a:schemeClr val="accent1"/>
          </a:effectRef>
          <a:fontRef idx="minor">
            <a:schemeClr val="dk1"/>
          </a:fontRef>
        </p:style>
        <p:txBody>
          <a:bodyPr anchor="ctr">
            <a:noAutofit/>
          </a:bodyPr>
          <a:lstStyle/>
          <a:p>
            <a:pPr algn="just" rtl="1"/>
            <a:r>
              <a:rPr lang="fa-IR" dirty="0" smtClean="0">
                <a:solidFill>
                  <a:schemeClr val="bg2">
                    <a:lumMod val="25000"/>
                  </a:schemeClr>
                </a:solidFill>
                <a:cs typeface="B Titr" panose="00000700000000000000" pitchFamily="2" charset="-78"/>
              </a:rPr>
              <a:t>خلاصه فقه الحدیثی در پنج دوره</a:t>
            </a:r>
            <a:endParaRPr lang="fa-IR" dirty="0">
              <a:solidFill>
                <a:schemeClr val="bg2">
                  <a:lumMod val="25000"/>
                </a:schemeClr>
              </a:solidFill>
              <a:cs typeface="B Titr" panose="00000700000000000000" pitchFamily="2" charset="-78"/>
            </a:endParaRPr>
          </a:p>
        </p:txBody>
      </p:sp>
    </p:spTree>
    <p:extLst>
      <p:ext uri="{BB962C8B-B14F-4D97-AF65-F5344CB8AC3E}">
        <p14:creationId xmlns:p14="http://schemas.microsoft.com/office/powerpoint/2010/main" val="2805253839"/>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00100"/>
            <a:ext cx="7261412" cy="5257800"/>
          </a:xfrm>
        </p:spPr>
        <p:txBody>
          <a:bodyPr anchor="ctr">
            <a:normAutofit fontScale="92500" lnSpcReduction="10000"/>
          </a:bodyPr>
          <a:lstStyle/>
          <a:p>
            <a:pPr marL="0" lvl="0" indent="0" algn="justLow" rtl="1">
              <a:lnSpc>
                <a:spcPct val="170000"/>
              </a:lnSpc>
              <a:buNone/>
            </a:pPr>
            <a:r>
              <a:rPr lang="fa-IR" sz="4500" b="1" dirty="0" smtClean="0">
                <a:ln>
                  <a:solidFill>
                    <a:srgbClr val="002060"/>
                  </a:solidFill>
                </a:ln>
                <a:solidFill>
                  <a:srgbClr val="002060"/>
                </a:solidFill>
                <a:cs typeface="B Nazanin" pitchFamily="2" charset="-78"/>
              </a:rPr>
              <a:t>از این رو در این پژوهش با مبنا قرار دادن کتب حدیثی علامه حلی در صدد پاسخگویی به این سئوال هستیم که علامه حلی چه روشی را در فهم حدیث مد نظر قرار داده است.</a:t>
            </a:r>
            <a:endParaRPr lang="fa-IR" sz="3900" b="1" dirty="0" smtClean="0">
              <a:ln>
                <a:solidFill>
                  <a:srgbClr val="002060"/>
                </a:solidFill>
              </a:ln>
              <a:solidFill>
                <a:srgbClr val="002060"/>
              </a:solidFill>
              <a:cs typeface="B Nazanin" pitchFamily="2" charset="-78"/>
            </a:endParaRPr>
          </a:p>
          <a:p>
            <a:pPr marL="0" lvl="0" indent="0" algn="justLow" rtl="1">
              <a:lnSpc>
                <a:spcPct val="220000"/>
              </a:lnSpc>
              <a:buNone/>
            </a:pPr>
            <a:endParaRPr lang="en-US" sz="40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97551250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1023" y="1752600"/>
            <a:ext cx="7261412" cy="5257800"/>
          </a:xfrm>
        </p:spPr>
        <p:txBody>
          <a:bodyPr anchor="ctr">
            <a:normAutofit fontScale="77500" lnSpcReduction="20000"/>
          </a:bodyPr>
          <a:lstStyle/>
          <a:p>
            <a:pPr marL="0" lvl="0" indent="0" algn="justLow" rtl="1">
              <a:lnSpc>
                <a:spcPct val="170000"/>
              </a:lnSpc>
              <a:buNone/>
            </a:pPr>
            <a:r>
              <a:rPr lang="fa-IR" sz="4500" b="1" dirty="0" smtClean="0">
                <a:ln>
                  <a:solidFill>
                    <a:srgbClr val="002060"/>
                  </a:solidFill>
                </a:ln>
                <a:solidFill>
                  <a:srgbClr val="002060"/>
                </a:solidFill>
                <a:cs typeface="B Nazanin" pitchFamily="2" charset="-78"/>
              </a:rPr>
              <a:t>فقه الحدیث: ترکیبی از معنای لغوی فقه و معنای اصطلاحی حدیث است یعنی فهم عمیق گفتار  و رفتار و تقریر معصوم ما در فقه الحدیث به بررسی  متن روایت می پردازیم و با شیوه های منطقی به دنبال درک مقصود  اصلی سخن هستیم.</a:t>
            </a:r>
            <a:endParaRPr lang="fa-IR" sz="3900" b="1" dirty="0" smtClean="0">
              <a:ln>
                <a:solidFill>
                  <a:srgbClr val="002060"/>
                </a:solidFill>
              </a:ln>
              <a:solidFill>
                <a:srgbClr val="002060"/>
              </a:solidFill>
              <a:cs typeface="B Nazanin" pitchFamily="2" charset="-78"/>
            </a:endParaRPr>
          </a:p>
          <a:p>
            <a:pPr marL="0" lvl="0" indent="0" algn="justLow" rtl="1">
              <a:lnSpc>
                <a:spcPct val="220000"/>
              </a:lnSpc>
              <a:buNone/>
            </a:pPr>
            <a:endParaRPr lang="en-US" sz="40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 name="Title 1"/>
          <p:cNvSpPr>
            <a:spLocks noGrp="1"/>
          </p:cNvSpPr>
          <p:nvPr>
            <p:ph type="title"/>
          </p:nvPr>
        </p:nvSpPr>
        <p:spPr>
          <a:xfrm>
            <a:off x="129988" y="228600"/>
            <a:ext cx="7109012" cy="1219200"/>
          </a:xfrm>
        </p:spPr>
        <p:style>
          <a:lnRef idx="1">
            <a:schemeClr val="accent1"/>
          </a:lnRef>
          <a:fillRef idx="2">
            <a:schemeClr val="accent1"/>
          </a:fillRef>
          <a:effectRef idx="1">
            <a:schemeClr val="accent1"/>
          </a:effectRef>
          <a:fontRef idx="minor">
            <a:schemeClr val="dk1"/>
          </a:fontRef>
        </p:style>
        <p:txBody>
          <a:bodyPr anchor="ctr">
            <a:noAutofit/>
          </a:bodyPr>
          <a:lstStyle/>
          <a:p>
            <a:pPr algn="just" rtl="1"/>
            <a:r>
              <a:rPr lang="fa-IR" dirty="0" smtClean="0">
                <a:solidFill>
                  <a:schemeClr val="bg2">
                    <a:lumMod val="25000"/>
                  </a:schemeClr>
                </a:solidFill>
                <a:cs typeface="B Titr" panose="00000700000000000000" pitchFamily="2" charset="-78"/>
              </a:rPr>
              <a:t>تعریف  فقه الحدیثی</a:t>
            </a:r>
            <a:endParaRPr lang="fa-IR" dirty="0">
              <a:solidFill>
                <a:schemeClr val="bg2">
                  <a:lumMod val="25000"/>
                </a:schemeClr>
              </a:solidFill>
              <a:cs typeface="B Titr" panose="00000700000000000000" pitchFamily="2" charset="-78"/>
            </a:endParaRPr>
          </a:p>
        </p:txBody>
      </p:sp>
    </p:spTree>
    <p:extLst>
      <p:ext uri="{BB962C8B-B14F-4D97-AF65-F5344CB8AC3E}">
        <p14:creationId xmlns:p14="http://schemas.microsoft.com/office/powerpoint/2010/main" val="243086440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1023" y="1752600"/>
            <a:ext cx="7261412" cy="5257800"/>
          </a:xfrm>
        </p:spPr>
        <p:txBody>
          <a:bodyPr anchor="ctr">
            <a:normAutofit fontScale="62500" lnSpcReduction="20000"/>
          </a:bodyPr>
          <a:lstStyle/>
          <a:p>
            <a:pPr marL="0" lvl="0" indent="0" algn="justLow" rtl="1">
              <a:lnSpc>
                <a:spcPct val="170000"/>
              </a:lnSpc>
              <a:buNone/>
            </a:pPr>
            <a:r>
              <a:rPr lang="fa-IR" sz="4500" b="1" dirty="0" smtClean="0">
                <a:ln>
                  <a:solidFill>
                    <a:srgbClr val="002060"/>
                  </a:solidFill>
                </a:ln>
                <a:solidFill>
                  <a:srgbClr val="002060"/>
                </a:solidFill>
                <a:cs typeface="B Nazanin" pitchFamily="2" charset="-78"/>
              </a:rPr>
              <a:t>1. تعالی انسان</a:t>
            </a:r>
          </a:p>
          <a:p>
            <a:pPr marL="0" lvl="0" indent="0" algn="justLow" rtl="1">
              <a:lnSpc>
                <a:spcPct val="170000"/>
              </a:lnSpc>
              <a:buNone/>
            </a:pPr>
            <a:r>
              <a:rPr lang="fa-IR" sz="3900" b="1" dirty="0" smtClean="0">
                <a:ln>
                  <a:solidFill>
                    <a:srgbClr val="002060"/>
                  </a:solidFill>
                </a:ln>
                <a:solidFill>
                  <a:srgbClr val="002060"/>
                </a:solidFill>
                <a:cs typeface="B Nazanin" pitchFamily="2" charset="-78"/>
              </a:rPr>
              <a:t>2. فهم قوت و ضعف حدیث</a:t>
            </a:r>
          </a:p>
          <a:p>
            <a:pPr marL="0" lvl="0" indent="0" algn="justLow" rtl="1">
              <a:lnSpc>
                <a:spcPct val="170000"/>
              </a:lnSpc>
              <a:buNone/>
            </a:pPr>
            <a:r>
              <a:rPr lang="fa-IR" sz="3900" b="1" dirty="0" smtClean="0">
                <a:ln>
                  <a:solidFill>
                    <a:srgbClr val="002060"/>
                  </a:solidFill>
                </a:ln>
                <a:solidFill>
                  <a:srgbClr val="002060"/>
                </a:solidFill>
                <a:cs typeface="B Nazanin" pitchFamily="2" charset="-78"/>
              </a:rPr>
              <a:t>امام صادق </a:t>
            </a:r>
            <a:r>
              <a:rPr lang="fa-IR" sz="1600" b="1" dirty="0" smtClean="0">
                <a:ln>
                  <a:solidFill>
                    <a:srgbClr val="002060"/>
                  </a:solidFill>
                </a:ln>
                <a:solidFill>
                  <a:srgbClr val="002060"/>
                </a:solidFill>
                <a:cs typeface="B Nazanin" pitchFamily="2" charset="-78"/>
              </a:rPr>
              <a:t>علیه السلام </a:t>
            </a:r>
          </a:p>
          <a:p>
            <a:pPr marL="0" lvl="0" indent="0" algn="ctr" rtl="1">
              <a:lnSpc>
                <a:spcPct val="170000"/>
              </a:lnSpc>
              <a:buNone/>
            </a:pPr>
            <a:r>
              <a:rPr lang="fa-IR" sz="3900" b="1" dirty="0" smtClean="0">
                <a:ln>
                  <a:solidFill>
                    <a:srgbClr val="002060"/>
                  </a:solidFill>
                </a:ln>
                <a:solidFill>
                  <a:srgbClr val="002060"/>
                </a:solidFill>
                <a:cs typeface="B Nazanin" pitchFamily="2" charset="-78"/>
              </a:rPr>
              <a:t>حدیث تدری خیر من الف ترویه  </a:t>
            </a:r>
          </a:p>
          <a:p>
            <a:pPr marL="0" lvl="0" indent="0" algn="ctr" rtl="1">
              <a:lnSpc>
                <a:spcPct val="170000"/>
              </a:lnSpc>
              <a:buNone/>
            </a:pPr>
            <a:r>
              <a:rPr lang="fa-IR" sz="3900" b="1" dirty="0" smtClean="0">
                <a:ln>
                  <a:solidFill>
                    <a:srgbClr val="002060"/>
                  </a:solidFill>
                </a:ln>
                <a:solidFill>
                  <a:srgbClr val="002060"/>
                </a:solidFill>
                <a:cs typeface="B Nazanin" pitchFamily="2" charset="-78"/>
              </a:rPr>
              <a:t>انتم افقه الناس اذا عرفتم معانی کلامنا</a:t>
            </a:r>
          </a:p>
          <a:p>
            <a:pPr marL="0" lvl="0" indent="0" algn="r" rtl="1">
              <a:lnSpc>
                <a:spcPct val="170000"/>
              </a:lnSpc>
              <a:buNone/>
            </a:pPr>
            <a:r>
              <a:rPr lang="fa-IR" sz="3900" b="1" dirty="0" smtClean="0">
                <a:ln>
                  <a:solidFill>
                    <a:srgbClr val="002060"/>
                  </a:solidFill>
                </a:ln>
                <a:solidFill>
                  <a:srgbClr val="002060"/>
                </a:solidFill>
                <a:cs typeface="B Nazanin" pitchFamily="2" charset="-78"/>
              </a:rPr>
              <a:t>شما هر گاه معانی سخنان ما را بدانید، فقیه ترین مردم  خواهی بود.       امام صادق علیه السلام  مبانی الاخبار/ص 1/ح1 </a:t>
            </a:r>
          </a:p>
          <a:p>
            <a:pPr marL="0" lvl="0" indent="0" algn="justLow" rtl="1">
              <a:lnSpc>
                <a:spcPct val="220000"/>
              </a:lnSpc>
              <a:buNone/>
            </a:pPr>
            <a:endParaRPr lang="en-US" sz="40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 name="Title 1"/>
          <p:cNvSpPr>
            <a:spLocks noGrp="1"/>
          </p:cNvSpPr>
          <p:nvPr>
            <p:ph type="title"/>
          </p:nvPr>
        </p:nvSpPr>
        <p:spPr>
          <a:xfrm>
            <a:off x="129988" y="228600"/>
            <a:ext cx="7109012" cy="1219200"/>
          </a:xfrm>
        </p:spPr>
        <p:style>
          <a:lnRef idx="1">
            <a:schemeClr val="accent1"/>
          </a:lnRef>
          <a:fillRef idx="2">
            <a:schemeClr val="accent1"/>
          </a:fillRef>
          <a:effectRef idx="1">
            <a:schemeClr val="accent1"/>
          </a:effectRef>
          <a:fontRef idx="minor">
            <a:schemeClr val="dk1"/>
          </a:fontRef>
        </p:style>
        <p:txBody>
          <a:bodyPr anchor="ctr">
            <a:noAutofit/>
          </a:bodyPr>
          <a:lstStyle/>
          <a:p>
            <a:pPr algn="just" rtl="1"/>
            <a:r>
              <a:rPr lang="fa-IR" dirty="0" smtClean="0">
                <a:solidFill>
                  <a:schemeClr val="bg2">
                    <a:lumMod val="25000"/>
                  </a:schemeClr>
                </a:solidFill>
                <a:cs typeface="B Titr" panose="00000700000000000000" pitchFamily="2" charset="-78"/>
              </a:rPr>
              <a:t>برخی از فواید فقه الحدیث عبارتند از:</a:t>
            </a:r>
            <a:endParaRPr lang="fa-IR" dirty="0">
              <a:solidFill>
                <a:schemeClr val="bg2">
                  <a:lumMod val="25000"/>
                </a:schemeClr>
              </a:solidFill>
              <a:cs typeface="B Titr" panose="00000700000000000000" pitchFamily="2" charset="-78"/>
            </a:endParaRPr>
          </a:p>
        </p:txBody>
      </p:sp>
    </p:spTree>
    <p:extLst>
      <p:ext uri="{BB962C8B-B14F-4D97-AF65-F5344CB8AC3E}">
        <p14:creationId xmlns:p14="http://schemas.microsoft.com/office/powerpoint/2010/main" val="46025679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1023" y="1752600"/>
            <a:ext cx="7261412" cy="5257800"/>
          </a:xfrm>
        </p:spPr>
        <p:txBody>
          <a:bodyPr anchor="ctr">
            <a:normAutofit fontScale="70000" lnSpcReduction="20000"/>
          </a:bodyPr>
          <a:lstStyle/>
          <a:p>
            <a:pPr marL="0" lvl="0" indent="0" algn="justLow" rtl="1">
              <a:lnSpc>
                <a:spcPct val="170000"/>
              </a:lnSpc>
              <a:buNone/>
            </a:pPr>
            <a:r>
              <a:rPr lang="fa-IR" sz="3900" b="1" dirty="0" smtClean="0">
                <a:ln>
                  <a:solidFill>
                    <a:srgbClr val="002060"/>
                  </a:solidFill>
                </a:ln>
                <a:solidFill>
                  <a:srgbClr val="002060"/>
                </a:solidFill>
                <a:cs typeface="B Nazanin" pitchFamily="2" charset="-78"/>
              </a:rPr>
              <a:t>مهم ترین فایده فهم احادیث  را تعالی درجه ایمانی دانست. همان که نشان دهنده جوهره اصیل و ارزش ذاتی انسان است. حدیث بعد از قرآن کریم؛به عنوان دومین منبع دینی شاخته می شود لذا در کتابهایی مانند«کافی» ، «ومن لا یحضره الفقیه» از شیخ کلینی و شیخ صدوق (ره)  نویسندگانشان بیان می کنند که احادیث مورد قبول شان را که حجت بین خود و خداوند  است جمع آوری نموده اند. </a:t>
            </a:r>
          </a:p>
          <a:p>
            <a:pPr marL="0" lvl="0" indent="0" algn="justLow" rtl="1">
              <a:lnSpc>
                <a:spcPct val="220000"/>
              </a:lnSpc>
              <a:buNone/>
            </a:pPr>
            <a:endParaRPr lang="en-US" sz="40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 name="Title 1"/>
          <p:cNvSpPr>
            <a:spLocks noGrp="1"/>
          </p:cNvSpPr>
          <p:nvPr>
            <p:ph type="title"/>
          </p:nvPr>
        </p:nvSpPr>
        <p:spPr>
          <a:xfrm>
            <a:off x="129988" y="228600"/>
            <a:ext cx="7109012" cy="1219200"/>
          </a:xfrm>
        </p:spPr>
        <p:style>
          <a:lnRef idx="1">
            <a:schemeClr val="accent1"/>
          </a:lnRef>
          <a:fillRef idx="2">
            <a:schemeClr val="accent1"/>
          </a:fillRef>
          <a:effectRef idx="1">
            <a:schemeClr val="accent1"/>
          </a:effectRef>
          <a:fontRef idx="minor">
            <a:schemeClr val="dk1"/>
          </a:fontRef>
        </p:style>
        <p:txBody>
          <a:bodyPr anchor="ctr">
            <a:noAutofit/>
          </a:bodyPr>
          <a:lstStyle/>
          <a:p>
            <a:pPr algn="just" rtl="1"/>
            <a:r>
              <a:rPr lang="fa-IR" dirty="0" smtClean="0">
                <a:solidFill>
                  <a:schemeClr val="bg2">
                    <a:lumMod val="25000"/>
                  </a:schemeClr>
                </a:solidFill>
                <a:cs typeface="B Titr" panose="00000700000000000000" pitchFamily="2" charset="-78"/>
              </a:rPr>
              <a:t>فایده فهم حدیث:</a:t>
            </a:r>
            <a:endParaRPr lang="fa-IR" dirty="0">
              <a:solidFill>
                <a:schemeClr val="bg2">
                  <a:lumMod val="25000"/>
                </a:schemeClr>
              </a:solidFill>
              <a:cs typeface="B Titr" panose="00000700000000000000" pitchFamily="2" charset="-78"/>
            </a:endParaRPr>
          </a:p>
        </p:txBody>
      </p:sp>
    </p:spTree>
    <p:extLst>
      <p:ext uri="{BB962C8B-B14F-4D97-AF65-F5344CB8AC3E}">
        <p14:creationId xmlns:p14="http://schemas.microsoft.com/office/powerpoint/2010/main" val="130548558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8600"/>
            <a:ext cx="7270377" cy="6477000"/>
          </a:xfrm>
        </p:spPr>
        <p:txBody>
          <a:bodyPr anchor="ctr">
            <a:normAutofit fontScale="55000" lnSpcReduction="20000"/>
          </a:bodyPr>
          <a:lstStyle/>
          <a:p>
            <a:pPr marL="0" lvl="0" indent="0" algn="justLow" rtl="1">
              <a:lnSpc>
                <a:spcPct val="170000"/>
              </a:lnSpc>
              <a:buNone/>
            </a:pPr>
            <a:r>
              <a:rPr lang="fa-IR" sz="3900" b="1" dirty="0" smtClean="0">
                <a:ln>
                  <a:solidFill>
                    <a:srgbClr val="002060"/>
                  </a:solidFill>
                </a:ln>
                <a:solidFill>
                  <a:srgbClr val="002060"/>
                </a:solidFill>
                <a:cs typeface="B Nazanin" pitchFamily="2" charset="-78"/>
              </a:rPr>
              <a:t>حدیث؛ کلامی است که بیانگر قول، فعل یا تقریر وتایید معصوم است و از دو قسمت متن و سند تشکیل شده است منتن حدیث متنی است که بیانگر کلام فعل و یا تقریر معصوم علیه السلام باشد ولی سند حدیث آن چیزی است که به مرور زمان ایجاد می شود زیرا محدثان و راویان احادیث  را برای یکدیگر  نقل می کردند،‌نقل این افراد موجب پدید آمدن ضلع دیگر برای حدیث به عنوان سند شد مثلا وقتی به کتاب کافی نگاه می کنیم در روایتی چنین آمده است: محمد بن یعقوب از علی بن ابراهیم از پدرش ازنوفلی ازشمعونی و او از امام صادق علیه السلام  روایت می کند که حضرت فرموده به این قسمت از حدیث  که اسامی راویان حدیث است و در واقع جزء تعریف  اصطلاحی حدیث نیست بلکه از لوازم حدیث می باشد سند گفته می شود.</a:t>
            </a:r>
          </a:p>
          <a:p>
            <a:pPr marL="0" lvl="0" indent="0" algn="justLow" rtl="1">
              <a:lnSpc>
                <a:spcPct val="220000"/>
              </a:lnSpc>
              <a:buNone/>
            </a:pPr>
            <a:endParaRPr lang="en-US" sz="40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86565052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1023" y="1752600"/>
            <a:ext cx="7261412" cy="5257800"/>
          </a:xfrm>
        </p:spPr>
        <p:txBody>
          <a:bodyPr anchor="ctr">
            <a:normAutofit fontScale="77500" lnSpcReduction="20000"/>
          </a:bodyPr>
          <a:lstStyle/>
          <a:p>
            <a:pPr marL="0" lvl="0" indent="0" algn="justLow" rtl="1">
              <a:lnSpc>
                <a:spcPct val="170000"/>
              </a:lnSpc>
              <a:buNone/>
            </a:pPr>
            <a:r>
              <a:rPr lang="fa-IR" sz="3900" b="1" dirty="0" smtClean="0">
                <a:ln>
                  <a:solidFill>
                    <a:srgbClr val="002060"/>
                  </a:solidFill>
                </a:ln>
                <a:solidFill>
                  <a:srgbClr val="002060"/>
                </a:solidFill>
                <a:cs typeface="B Nazanin" pitchFamily="2" charset="-78"/>
              </a:rPr>
              <a:t>محور اول: سند و محور دوم:براساس  متن حدیث، یعنی برخی از تقسیمات مرتبط با سند و برخی مرتبط با متن حدیث  است البته برخی تقسیمات سندی،‌اثر مستقیم تری در ارزش یابی  متن حدیث دارند مانند تقسیم حدیث به صحیح و حسن،‌موثق و ضعیف که اگر چه براساس روایان حدیث است اما احیاناً به مجموعه حدیث (متن و سند) اطلاق می شود.</a:t>
            </a:r>
          </a:p>
          <a:p>
            <a:pPr marL="0" lvl="0" indent="0" algn="justLow" rtl="1">
              <a:lnSpc>
                <a:spcPct val="220000"/>
              </a:lnSpc>
              <a:buNone/>
            </a:pPr>
            <a:endParaRPr lang="en-US" sz="40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 name="Title 1"/>
          <p:cNvSpPr>
            <a:spLocks noGrp="1"/>
          </p:cNvSpPr>
          <p:nvPr>
            <p:ph type="title"/>
          </p:nvPr>
        </p:nvSpPr>
        <p:spPr>
          <a:xfrm>
            <a:off x="129988" y="228600"/>
            <a:ext cx="7109012" cy="1219200"/>
          </a:xfrm>
        </p:spPr>
        <p:style>
          <a:lnRef idx="1">
            <a:schemeClr val="accent1"/>
          </a:lnRef>
          <a:fillRef idx="2">
            <a:schemeClr val="accent1"/>
          </a:fillRef>
          <a:effectRef idx="1">
            <a:schemeClr val="accent1"/>
          </a:effectRef>
          <a:fontRef idx="minor">
            <a:schemeClr val="dk1"/>
          </a:fontRef>
        </p:style>
        <p:txBody>
          <a:bodyPr anchor="ctr">
            <a:noAutofit/>
          </a:bodyPr>
          <a:lstStyle/>
          <a:p>
            <a:pPr algn="just" rtl="1"/>
            <a:r>
              <a:rPr lang="fa-IR" dirty="0" smtClean="0">
                <a:solidFill>
                  <a:schemeClr val="bg2">
                    <a:lumMod val="25000"/>
                  </a:schemeClr>
                </a:solidFill>
                <a:cs typeface="B Titr" panose="00000700000000000000" pitchFamily="2" charset="-78"/>
              </a:rPr>
              <a:t>تقسیمات حدیث براساس دو محوراست:</a:t>
            </a:r>
            <a:endParaRPr lang="fa-IR" dirty="0">
              <a:solidFill>
                <a:schemeClr val="bg2">
                  <a:lumMod val="25000"/>
                </a:schemeClr>
              </a:solidFill>
              <a:cs typeface="B Titr" panose="00000700000000000000" pitchFamily="2" charset="-78"/>
            </a:endParaRPr>
          </a:p>
        </p:txBody>
      </p:sp>
    </p:spTree>
    <p:extLst>
      <p:ext uri="{BB962C8B-B14F-4D97-AF65-F5344CB8AC3E}">
        <p14:creationId xmlns:p14="http://schemas.microsoft.com/office/powerpoint/2010/main" val="276674229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5560" y="152400"/>
            <a:ext cx="6844840" cy="1143000"/>
          </a:xfrm>
        </p:spPr>
        <p:style>
          <a:lnRef idx="1">
            <a:schemeClr val="accent1"/>
          </a:lnRef>
          <a:fillRef idx="2">
            <a:schemeClr val="accent1"/>
          </a:fillRef>
          <a:effectRef idx="1">
            <a:schemeClr val="accent1"/>
          </a:effectRef>
          <a:fontRef idx="minor">
            <a:schemeClr val="dk1"/>
          </a:fontRef>
        </p:style>
        <p:txBody>
          <a:bodyPr anchor="ctr">
            <a:noAutofit/>
          </a:bodyPr>
          <a:lstStyle/>
          <a:p>
            <a:pPr algn="r"/>
            <a:r>
              <a:rPr lang="fa-IR" sz="4400" dirty="0" smtClean="0">
                <a:solidFill>
                  <a:srgbClr val="00B0F0"/>
                </a:solidFill>
                <a:cs typeface="B Titr" panose="00000700000000000000" pitchFamily="2" charset="-78"/>
              </a:rPr>
              <a:t>فهم روایت و عمل به آن </a:t>
            </a:r>
            <a:endParaRPr lang="fa-IR" sz="4400" dirty="0">
              <a:solidFill>
                <a:srgbClr val="00B0F0"/>
              </a:solidFill>
              <a:cs typeface="B Titr" panose="00000700000000000000" pitchFamily="2" charset="-78"/>
            </a:endParaRPr>
          </a:p>
        </p:txBody>
      </p:sp>
      <p:sp>
        <p:nvSpPr>
          <p:cNvPr id="2" name="Content Placeholder 1"/>
          <p:cNvSpPr>
            <a:spLocks noGrp="1"/>
          </p:cNvSpPr>
          <p:nvPr>
            <p:ph idx="1"/>
          </p:nvPr>
        </p:nvSpPr>
        <p:spPr>
          <a:xfrm>
            <a:off x="138666" y="692524"/>
            <a:ext cx="7149640" cy="6152029"/>
          </a:xfrm>
        </p:spPr>
        <p:txBody>
          <a:bodyPr anchor="ctr">
            <a:normAutofit fontScale="70000" lnSpcReduction="20000"/>
          </a:bodyPr>
          <a:lstStyle/>
          <a:p>
            <a:pPr marL="0" lvl="0" indent="0" algn="just" rtl="1">
              <a:lnSpc>
                <a:spcPct val="220000"/>
              </a:lnSpc>
              <a:buNone/>
            </a:pPr>
            <a:r>
              <a:rPr lang="fa-IR" sz="3600" dirty="0" smtClean="0">
                <a:cs typeface="B Nazanin" panose="00000400000000000000" pitchFamily="2" charset="-78"/>
              </a:rPr>
              <a:t> </a:t>
            </a:r>
            <a:r>
              <a:rPr lang="fa-IR" sz="3900" b="1" dirty="0" smtClean="0">
                <a:solidFill>
                  <a:srgbClr val="002060"/>
                </a:solidFill>
                <a:cs typeface="B Nazanin" panose="00000400000000000000" pitchFamily="2" charset="-78"/>
              </a:rPr>
              <a:t>قَالَ علی </a:t>
            </a:r>
            <a:r>
              <a:rPr lang="fa-IR" sz="2200" b="1" dirty="0">
                <a:solidFill>
                  <a:srgbClr val="002060"/>
                </a:solidFill>
                <a:cs typeface="B Nazanin" panose="00000400000000000000" pitchFamily="2" charset="-78"/>
              </a:rPr>
              <a:t>(علیه السلام)</a:t>
            </a:r>
            <a:r>
              <a:rPr lang="fa-IR" sz="3900" b="1" dirty="0">
                <a:solidFill>
                  <a:srgbClr val="002060"/>
                </a:solidFill>
                <a:cs typeface="B Nazanin" panose="00000400000000000000" pitchFamily="2" charset="-78"/>
              </a:rPr>
              <a:t>:</a:t>
            </a:r>
            <a:r>
              <a:rPr lang="fa-IR" sz="5200" b="1" dirty="0">
                <a:solidFill>
                  <a:srgbClr val="002060"/>
                </a:solidFill>
                <a:cs typeface="B Nazanin" panose="00000400000000000000" pitchFamily="2" charset="-78"/>
              </a:rPr>
              <a:t> </a:t>
            </a:r>
            <a:r>
              <a:rPr lang="fa-IR" sz="3900" b="1" dirty="0">
                <a:solidFill>
                  <a:srgbClr val="002060"/>
                </a:solidFill>
                <a:cs typeface="B Nazanin" panose="00000400000000000000" pitchFamily="2" charset="-78"/>
              </a:rPr>
              <a:t>اعْقِلُوا الْخَبَرَ إِذَا سَمِعْتُمُوهُ عَقْلَ رِعَايَةٍ </a:t>
            </a:r>
            <a:r>
              <a:rPr lang="fa-IR" sz="3900" b="1" dirty="0" smtClean="0">
                <a:solidFill>
                  <a:srgbClr val="002060"/>
                </a:solidFill>
                <a:cs typeface="B Nazanin" panose="00000400000000000000" pitchFamily="2" charset="-78"/>
              </a:rPr>
              <a:t>         لَا </a:t>
            </a:r>
            <a:r>
              <a:rPr lang="fa-IR" sz="3900" b="1" dirty="0">
                <a:solidFill>
                  <a:srgbClr val="002060"/>
                </a:solidFill>
                <a:cs typeface="B Nazanin" panose="00000400000000000000" pitchFamily="2" charset="-78"/>
              </a:rPr>
              <a:t>عَقْلَ رِوَايَةٍ، فَإِنَّ رُوَاةَ الْعِلْمِ كَثِيرٌ وَ رُعَاتَهُ قَلِيلٌ</a:t>
            </a:r>
            <a:r>
              <a:rPr lang="fa-IR" sz="3900" b="1" dirty="0" smtClean="0">
                <a:solidFill>
                  <a:srgbClr val="002060"/>
                </a:solidFill>
                <a:cs typeface="B Nazanin" panose="00000400000000000000" pitchFamily="2" charset="-78"/>
              </a:rPr>
              <a:t>.</a:t>
            </a:r>
          </a:p>
          <a:p>
            <a:pPr marL="0" lvl="0" indent="0" algn="just" rtl="1">
              <a:lnSpc>
                <a:spcPct val="220000"/>
              </a:lnSpc>
              <a:buNone/>
            </a:pPr>
            <a:r>
              <a:rPr lang="fa-IR" sz="3900" b="1" dirty="0" smtClean="0">
                <a:solidFill>
                  <a:srgbClr val="002060"/>
                </a:solidFill>
                <a:cs typeface="B Nazanin" panose="00000400000000000000" pitchFamily="2" charset="-78"/>
              </a:rPr>
              <a:t>حضرت علی (ع) فرمودند: هرگاه حدیثی راشنیدید آن را بفهمید و رعایت کنید نه آنکه تنها آن را بشنوید و روایت کنید </a:t>
            </a:r>
            <a:r>
              <a:rPr lang="fa-IR" sz="2600" b="1" dirty="0" smtClean="0">
                <a:solidFill>
                  <a:srgbClr val="002060"/>
                </a:solidFill>
                <a:cs typeface="B Nazanin" panose="00000400000000000000" pitchFamily="2" charset="-78"/>
              </a:rPr>
              <a:t>(‌یا آن را با عمل نگهداری کنید نه با نقل کردن)</a:t>
            </a:r>
            <a:r>
              <a:rPr lang="fa-IR" sz="3900" b="1" dirty="0" smtClean="0">
                <a:solidFill>
                  <a:srgbClr val="002060"/>
                </a:solidFill>
                <a:cs typeface="B Nazanin" panose="00000400000000000000" pitchFamily="2" charset="-78"/>
              </a:rPr>
              <a:t>‌ ناقلان دانش فراوان      و عمل کنندگان به آن اندک اند.  </a:t>
            </a:r>
            <a:r>
              <a:rPr lang="fa-IR" sz="3900" b="1" dirty="0" smtClean="0">
                <a:cs typeface="B Nazanin" panose="00000400000000000000" pitchFamily="2" charset="-78"/>
              </a:rPr>
              <a:t>        «</a:t>
            </a:r>
            <a:r>
              <a:rPr lang="fa-IR" sz="3100" b="1" dirty="0" smtClean="0">
                <a:solidFill>
                  <a:srgbClr val="002060"/>
                </a:solidFill>
                <a:cs typeface="B Nazanin" panose="00000400000000000000" pitchFamily="2" charset="-78"/>
              </a:rPr>
              <a:t>نهج البلاغه / حکمت 98»</a:t>
            </a:r>
            <a:endParaRPr lang="en-US" sz="1500" b="1" dirty="0">
              <a:solidFill>
                <a:srgbClr val="002060"/>
              </a:solidFill>
              <a:cs typeface="B Nazanin" panose="00000400000000000000" pitchFamily="2" charset="-78"/>
            </a:endParaRPr>
          </a:p>
        </p:txBody>
      </p:sp>
    </p:spTree>
    <p:extLst>
      <p:ext uri="{BB962C8B-B14F-4D97-AF65-F5344CB8AC3E}">
        <p14:creationId xmlns:p14="http://schemas.microsoft.com/office/powerpoint/2010/main" val="382064972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38200"/>
            <a:ext cx="7270377" cy="6477000"/>
          </a:xfrm>
        </p:spPr>
        <p:txBody>
          <a:bodyPr anchor="ctr">
            <a:normAutofit fontScale="85000" lnSpcReduction="10000"/>
          </a:bodyPr>
          <a:lstStyle/>
          <a:p>
            <a:pPr marL="0" lvl="0" indent="0" algn="justLow" rtl="1">
              <a:lnSpc>
                <a:spcPct val="160000"/>
              </a:lnSpc>
              <a:buNone/>
            </a:pPr>
            <a:r>
              <a:rPr lang="fa-IR" sz="3900" b="1" dirty="0" smtClean="0">
                <a:ln>
                  <a:solidFill>
                    <a:srgbClr val="002060"/>
                  </a:solidFill>
                </a:ln>
                <a:solidFill>
                  <a:srgbClr val="002060"/>
                </a:solidFill>
                <a:cs typeface="B Nazanin" pitchFamily="2" charset="-78"/>
              </a:rPr>
              <a:t>بدون تردید تقسیم چهارگانه حدیث نقطه عطفی در تاریخ حدیث و علوم حدیث شیعه خود نمایی می کند. </a:t>
            </a:r>
          </a:p>
          <a:p>
            <a:pPr marL="0" lvl="0" indent="0" algn="justLow" rtl="1">
              <a:lnSpc>
                <a:spcPct val="160000"/>
              </a:lnSpc>
              <a:buNone/>
            </a:pPr>
            <a:r>
              <a:rPr lang="fa-IR" sz="3900" b="1" dirty="0" smtClean="0">
                <a:ln>
                  <a:solidFill>
                    <a:srgbClr val="002060"/>
                  </a:solidFill>
                </a:ln>
                <a:solidFill>
                  <a:srgbClr val="002060"/>
                </a:solidFill>
                <a:cs typeface="B Nazanin" pitchFamily="2" charset="-78"/>
              </a:rPr>
              <a:t>علامه حلی در دو کتاب خلاصه الاقوال و منتهی المطلب خود تقسیم رباعی( صحیح – حسن – قوی – موثق – ضعیف)  را رونمایی نمود.</a:t>
            </a:r>
          </a:p>
          <a:p>
            <a:pPr marL="0" lvl="0" indent="0" algn="justLow" rtl="1">
              <a:lnSpc>
                <a:spcPct val="160000"/>
              </a:lnSpc>
              <a:buNone/>
            </a:pPr>
            <a:r>
              <a:rPr lang="fa-IR" sz="3900" b="1" dirty="0" smtClean="0">
                <a:ln>
                  <a:solidFill>
                    <a:srgbClr val="002060"/>
                  </a:solidFill>
                </a:ln>
                <a:solidFill>
                  <a:srgbClr val="002060"/>
                </a:solidFill>
                <a:cs typeface="B Nazanin" pitchFamily="2" charset="-78"/>
              </a:rPr>
              <a:t>یکی از ابتکارات علامه حلی تقسیم احادیث به اقسامی است که امروز نزد علما متداول است.</a:t>
            </a:r>
          </a:p>
          <a:p>
            <a:pPr marL="0" lvl="0" indent="0" algn="justLow" rtl="1">
              <a:lnSpc>
                <a:spcPct val="160000"/>
              </a:lnSpc>
              <a:buNone/>
            </a:pPr>
            <a:endParaRPr lang="fa-IR" sz="3900" b="1" dirty="0" smtClean="0">
              <a:ln>
                <a:solidFill>
                  <a:srgbClr val="002060"/>
                </a:solidFill>
              </a:ln>
              <a:solidFill>
                <a:srgbClr val="002060"/>
              </a:solidFill>
              <a:cs typeface="B Nazanin" pitchFamily="2" charset="-78"/>
            </a:endParaRPr>
          </a:p>
          <a:p>
            <a:pPr marL="0" lvl="0" indent="0" algn="justLow" rtl="1">
              <a:lnSpc>
                <a:spcPct val="160000"/>
              </a:lnSpc>
              <a:buNone/>
            </a:pPr>
            <a:endParaRPr lang="en-US" sz="40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080247876"/>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14400"/>
            <a:ext cx="7270377" cy="6477000"/>
          </a:xfrm>
        </p:spPr>
        <p:txBody>
          <a:bodyPr anchor="ctr">
            <a:normAutofit lnSpcReduction="10000"/>
          </a:bodyPr>
          <a:lstStyle/>
          <a:p>
            <a:pPr marL="0" lvl="0" indent="0" algn="justLow" rtl="1">
              <a:lnSpc>
                <a:spcPct val="160000"/>
              </a:lnSpc>
              <a:buNone/>
            </a:pPr>
            <a:r>
              <a:rPr lang="fa-IR" sz="3900" b="1" dirty="0" smtClean="0">
                <a:ln>
                  <a:solidFill>
                    <a:srgbClr val="002060"/>
                  </a:solidFill>
                </a:ln>
                <a:solidFill>
                  <a:srgbClr val="002060"/>
                </a:solidFill>
                <a:cs typeface="B Nazanin" pitchFamily="2" charset="-78"/>
              </a:rPr>
              <a:t>در قدیم علماء شیعه احادیث را یا ضعیف یا صحیح می دانستند ولی علامه حلی از جهتی احادیث را به صحیح – حسن – موثق- ضعیف تقسیم می کند ناگفته نماند که این اقسام به نحوی در کتابهای اهل سنت قبلاً آورده شده  بود ولی اجرا آن در احادیث شیعه به ابتکار علامه بوده است.</a:t>
            </a:r>
          </a:p>
          <a:p>
            <a:pPr marL="0" lvl="0" indent="0" algn="justLow" rtl="1">
              <a:lnSpc>
                <a:spcPct val="160000"/>
              </a:lnSpc>
              <a:buNone/>
            </a:pPr>
            <a:endParaRPr lang="fa-IR" sz="3900" b="1" dirty="0" smtClean="0">
              <a:ln>
                <a:solidFill>
                  <a:srgbClr val="002060"/>
                </a:solidFill>
              </a:ln>
              <a:solidFill>
                <a:srgbClr val="002060"/>
              </a:solidFill>
              <a:cs typeface="B Nazanin" pitchFamily="2" charset="-78"/>
            </a:endParaRPr>
          </a:p>
          <a:p>
            <a:pPr marL="0" lvl="0" indent="0" algn="justLow" rtl="1">
              <a:lnSpc>
                <a:spcPct val="160000"/>
              </a:lnSpc>
              <a:buNone/>
            </a:pPr>
            <a:endParaRPr lang="en-US" sz="40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07933630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14400"/>
            <a:ext cx="7270377" cy="6477000"/>
          </a:xfrm>
        </p:spPr>
        <p:txBody>
          <a:bodyPr anchor="ctr">
            <a:normAutofit fontScale="85000" lnSpcReduction="20000"/>
          </a:bodyPr>
          <a:lstStyle/>
          <a:p>
            <a:pPr marL="0" lvl="0" indent="0" algn="justLow" rtl="1">
              <a:lnSpc>
                <a:spcPct val="160000"/>
              </a:lnSpc>
              <a:buNone/>
            </a:pPr>
            <a:r>
              <a:rPr lang="fa-IR" sz="3900" b="1" dirty="0" smtClean="0">
                <a:ln>
                  <a:solidFill>
                    <a:srgbClr val="002060"/>
                  </a:solidFill>
                </a:ln>
                <a:solidFill>
                  <a:srgbClr val="002060"/>
                </a:solidFill>
                <a:cs typeface="B Nazanin" pitchFamily="2" charset="-78"/>
              </a:rPr>
              <a:t>حدیث صحیح:</a:t>
            </a:r>
            <a:r>
              <a:rPr lang="fa-IR" sz="3900" dirty="0" smtClean="0">
                <a:ln>
                  <a:solidFill>
                    <a:srgbClr val="002060"/>
                  </a:solidFill>
                </a:ln>
                <a:solidFill>
                  <a:srgbClr val="002060"/>
                </a:solidFill>
                <a:cs typeface="B Nazanin" pitchFamily="2" charset="-78"/>
              </a:rPr>
              <a:t>حدیثی را می گویند که تمام روات آن امامی اثنا عشری و عادل باشند.</a:t>
            </a:r>
          </a:p>
          <a:p>
            <a:pPr marL="0" lvl="0" indent="0" algn="justLow" rtl="1">
              <a:lnSpc>
                <a:spcPct val="160000"/>
              </a:lnSpc>
              <a:buNone/>
            </a:pPr>
            <a:r>
              <a:rPr lang="fa-IR" sz="3900" b="1" dirty="0" smtClean="0">
                <a:ln>
                  <a:solidFill>
                    <a:srgbClr val="002060"/>
                  </a:solidFill>
                </a:ln>
                <a:solidFill>
                  <a:srgbClr val="002060"/>
                </a:solidFill>
                <a:cs typeface="B Nazanin" pitchFamily="2" charset="-78"/>
              </a:rPr>
              <a:t>حدیث حسن:</a:t>
            </a:r>
            <a:r>
              <a:rPr lang="fa-IR" sz="3900" dirty="0" smtClean="0">
                <a:ln>
                  <a:solidFill>
                    <a:srgbClr val="002060"/>
                  </a:solidFill>
                </a:ln>
                <a:solidFill>
                  <a:srgbClr val="002060"/>
                </a:solidFill>
                <a:cs typeface="B Nazanin" pitchFamily="2" charset="-78"/>
              </a:rPr>
              <a:t>حدیثی است که در سند آن یک نفر یا بیشتر امامی باشند ولی عدالت  وی ثابت نشده باشد.</a:t>
            </a:r>
          </a:p>
          <a:p>
            <a:pPr marL="0" lvl="0" indent="0" algn="justLow" rtl="1">
              <a:lnSpc>
                <a:spcPct val="160000"/>
              </a:lnSpc>
              <a:buNone/>
            </a:pPr>
            <a:r>
              <a:rPr lang="fa-IR" sz="3900" b="1" dirty="0" smtClean="0">
                <a:ln>
                  <a:solidFill>
                    <a:srgbClr val="002060"/>
                  </a:solidFill>
                </a:ln>
                <a:solidFill>
                  <a:srgbClr val="002060"/>
                </a:solidFill>
                <a:cs typeface="B Nazanin" pitchFamily="2" charset="-78"/>
              </a:rPr>
              <a:t>حدیث موثق: </a:t>
            </a:r>
            <a:r>
              <a:rPr lang="fa-IR" sz="3900" dirty="0" smtClean="0">
                <a:ln>
                  <a:solidFill>
                    <a:srgbClr val="002060"/>
                  </a:solidFill>
                </a:ln>
                <a:solidFill>
                  <a:srgbClr val="002060"/>
                </a:solidFill>
                <a:cs typeface="B Nazanin" pitchFamily="2" charset="-78"/>
              </a:rPr>
              <a:t>حدیثی است که در سند آن یک نفر یا بیشتر غیر امامی باشد ولی توفیق شده باشد.</a:t>
            </a:r>
          </a:p>
          <a:p>
            <a:pPr marL="0" lvl="0" indent="0" algn="justLow" rtl="1">
              <a:lnSpc>
                <a:spcPct val="160000"/>
              </a:lnSpc>
              <a:buNone/>
            </a:pPr>
            <a:r>
              <a:rPr lang="fa-IR" sz="3900" b="1" dirty="0" smtClean="0">
                <a:ln>
                  <a:solidFill>
                    <a:srgbClr val="002060"/>
                  </a:solidFill>
                </a:ln>
                <a:solidFill>
                  <a:srgbClr val="002060"/>
                </a:solidFill>
                <a:cs typeface="B Nazanin" pitchFamily="2" charset="-78"/>
              </a:rPr>
              <a:t>حدیث ضعیف : </a:t>
            </a:r>
            <a:r>
              <a:rPr lang="fa-IR" sz="3900" dirty="0" smtClean="0">
                <a:ln>
                  <a:solidFill>
                    <a:srgbClr val="002060"/>
                  </a:solidFill>
                </a:ln>
                <a:solidFill>
                  <a:srgbClr val="002060"/>
                </a:solidFill>
                <a:cs typeface="B Nazanin" pitchFamily="2" charset="-78"/>
              </a:rPr>
              <a:t>حدیثی است که در سند آن یک نفر یا بیشتر تضعیف شده باشد.</a:t>
            </a:r>
          </a:p>
          <a:p>
            <a:pPr marL="0" lvl="0" indent="0" algn="justLow" rtl="1">
              <a:lnSpc>
                <a:spcPct val="160000"/>
              </a:lnSpc>
              <a:buNone/>
            </a:pPr>
            <a:endParaRPr lang="fa-IR" sz="3900" b="1" dirty="0" smtClean="0">
              <a:ln>
                <a:solidFill>
                  <a:srgbClr val="002060"/>
                </a:solidFill>
              </a:ln>
              <a:solidFill>
                <a:srgbClr val="002060"/>
              </a:solidFill>
              <a:cs typeface="B Nazanin" pitchFamily="2" charset="-78"/>
            </a:endParaRPr>
          </a:p>
          <a:p>
            <a:pPr marL="0" lvl="0" indent="0" algn="justLow" rtl="1">
              <a:lnSpc>
                <a:spcPct val="160000"/>
              </a:lnSpc>
              <a:buNone/>
            </a:pPr>
            <a:endParaRPr lang="en-US" sz="40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37905321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514600"/>
            <a:ext cx="7261412" cy="5257800"/>
          </a:xfrm>
        </p:spPr>
        <p:txBody>
          <a:bodyPr anchor="ctr">
            <a:normAutofit fontScale="85000" lnSpcReduction="10000"/>
          </a:bodyPr>
          <a:lstStyle/>
          <a:p>
            <a:pPr marL="0" lvl="0" indent="0" algn="justLow" rtl="1">
              <a:lnSpc>
                <a:spcPct val="120000"/>
              </a:lnSpc>
              <a:buNone/>
            </a:pPr>
            <a:r>
              <a:rPr lang="fa-IR" sz="3900" b="1" dirty="0" smtClean="0">
                <a:ln>
                  <a:solidFill>
                    <a:srgbClr val="002060"/>
                  </a:solidFill>
                </a:ln>
                <a:solidFill>
                  <a:srgbClr val="002060"/>
                </a:solidFill>
                <a:cs typeface="B Nazanin" pitchFamily="2" charset="-78"/>
              </a:rPr>
              <a:t>1. روش فهم متن:</a:t>
            </a:r>
          </a:p>
          <a:p>
            <a:pPr marL="0" lvl="0" indent="0" algn="justLow" rtl="1">
              <a:lnSpc>
                <a:spcPct val="250000"/>
              </a:lnSpc>
              <a:buNone/>
            </a:pPr>
            <a:r>
              <a:rPr lang="fa-IR" sz="3900" b="1" dirty="0" smtClean="0">
                <a:ln>
                  <a:solidFill>
                    <a:srgbClr val="002060"/>
                  </a:solidFill>
                </a:ln>
                <a:solidFill>
                  <a:srgbClr val="002060"/>
                </a:solidFill>
                <a:cs typeface="B Nazanin" pitchFamily="2" charset="-78"/>
              </a:rPr>
              <a:t>الف: </a:t>
            </a:r>
            <a:r>
              <a:rPr lang="fa-IR" sz="3900" dirty="0" smtClean="0">
                <a:ln>
                  <a:solidFill>
                    <a:srgbClr val="002060"/>
                  </a:solidFill>
                </a:ln>
                <a:solidFill>
                  <a:srgbClr val="002060"/>
                </a:solidFill>
                <a:cs typeface="B Nazanin" pitchFamily="2" charset="-78"/>
              </a:rPr>
              <a:t>فهم مفردات </a:t>
            </a:r>
            <a:r>
              <a:rPr lang="fa-IR" sz="3900" b="1" dirty="0" smtClean="0">
                <a:ln>
                  <a:solidFill>
                    <a:srgbClr val="002060"/>
                  </a:solidFill>
                </a:ln>
                <a:solidFill>
                  <a:srgbClr val="002060"/>
                </a:solidFill>
                <a:cs typeface="B Nazanin" pitchFamily="2" charset="-78"/>
              </a:rPr>
              <a:t>       ب: </a:t>
            </a:r>
            <a:r>
              <a:rPr lang="fa-IR" sz="3900" dirty="0" smtClean="0">
                <a:ln>
                  <a:solidFill>
                    <a:srgbClr val="002060"/>
                  </a:solidFill>
                </a:ln>
                <a:solidFill>
                  <a:srgbClr val="002060"/>
                </a:solidFill>
                <a:cs typeface="B Nazanin" pitchFamily="2" charset="-78"/>
              </a:rPr>
              <a:t>فهم ترکیبات</a:t>
            </a:r>
          </a:p>
          <a:p>
            <a:pPr marL="0" lvl="0" indent="0" algn="justLow" rtl="1">
              <a:lnSpc>
                <a:spcPct val="170000"/>
              </a:lnSpc>
              <a:buNone/>
            </a:pPr>
            <a:r>
              <a:rPr lang="fa-IR" sz="3900" b="1" dirty="0" smtClean="0">
                <a:ln>
                  <a:solidFill>
                    <a:srgbClr val="002060"/>
                  </a:solidFill>
                </a:ln>
                <a:solidFill>
                  <a:srgbClr val="002060"/>
                </a:solidFill>
                <a:cs typeface="B Nazanin" pitchFamily="2" charset="-78"/>
              </a:rPr>
              <a:t>2. روش مقصود متن: </a:t>
            </a:r>
            <a:r>
              <a:rPr lang="fa-IR" sz="3900" dirty="0" smtClean="0">
                <a:ln>
                  <a:solidFill>
                    <a:srgbClr val="002060"/>
                  </a:solidFill>
                </a:ln>
                <a:solidFill>
                  <a:srgbClr val="002060"/>
                </a:solidFill>
                <a:cs typeface="B Nazanin" pitchFamily="2" charset="-78"/>
              </a:rPr>
              <a:t>مقصود اصلی حدیث)</a:t>
            </a:r>
          </a:p>
          <a:p>
            <a:pPr marL="0" lvl="0" indent="0" algn="justLow" rtl="1">
              <a:lnSpc>
                <a:spcPct val="170000"/>
              </a:lnSpc>
              <a:buNone/>
            </a:pPr>
            <a:r>
              <a:rPr lang="fa-IR" sz="3900" b="1" dirty="0" smtClean="0">
                <a:ln>
                  <a:solidFill>
                    <a:srgbClr val="002060"/>
                  </a:solidFill>
                </a:ln>
                <a:solidFill>
                  <a:srgbClr val="002060"/>
                </a:solidFill>
                <a:cs typeface="B Nazanin" pitchFamily="2" charset="-78"/>
              </a:rPr>
              <a:t>الف:</a:t>
            </a:r>
            <a:r>
              <a:rPr lang="fa-IR" sz="3900" dirty="0" smtClean="0">
                <a:ln>
                  <a:solidFill>
                    <a:srgbClr val="002060"/>
                  </a:solidFill>
                </a:ln>
                <a:solidFill>
                  <a:srgbClr val="002060"/>
                </a:solidFill>
                <a:cs typeface="B Nazanin" pitchFamily="2" charset="-78"/>
              </a:rPr>
              <a:t> قراین غیر لفظی شامل:1. مجاز 2. کنایه</a:t>
            </a:r>
          </a:p>
          <a:p>
            <a:pPr marL="0" lvl="0" indent="0" algn="justLow" rtl="1">
              <a:lnSpc>
                <a:spcPct val="120000"/>
              </a:lnSpc>
              <a:buNone/>
            </a:pPr>
            <a:r>
              <a:rPr lang="fa-IR" sz="3900" b="1" dirty="0" smtClean="0">
                <a:ln>
                  <a:solidFill>
                    <a:srgbClr val="002060"/>
                  </a:solidFill>
                </a:ln>
                <a:solidFill>
                  <a:srgbClr val="002060"/>
                </a:solidFill>
                <a:cs typeface="B Nazanin" pitchFamily="2" charset="-78"/>
              </a:rPr>
              <a:t>ب: </a:t>
            </a:r>
            <a:r>
              <a:rPr lang="fa-IR" sz="3900" dirty="0" smtClean="0">
                <a:ln>
                  <a:solidFill>
                    <a:srgbClr val="002060"/>
                  </a:solidFill>
                </a:ln>
                <a:solidFill>
                  <a:srgbClr val="002060"/>
                </a:solidFill>
                <a:cs typeface="B Nazanin" pitchFamily="2" charset="-78"/>
              </a:rPr>
              <a:t>قراین لفظی شامل:     1. تخصیص    2.تقیه</a:t>
            </a:r>
          </a:p>
          <a:p>
            <a:pPr marL="0" lvl="0" indent="0" algn="justLow" rtl="1">
              <a:lnSpc>
                <a:spcPct val="120000"/>
              </a:lnSpc>
              <a:buNone/>
            </a:pPr>
            <a:r>
              <a:rPr lang="fa-IR" sz="3900" dirty="0" smtClean="0">
                <a:ln>
                  <a:solidFill>
                    <a:srgbClr val="002060"/>
                  </a:solidFill>
                </a:ln>
                <a:solidFill>
                  <a:srgbClr val="002060"/>
                </a:solidFill>
                <a:cs typeface="B Nazanin" pitchFamily="2" charset="-78"/>
              </a:rPr>
              <a:t>                                3 .تبیین        4.امرو نهی</a:t>
            </a:r>
          </a:p>
          <a:p>
            <a:pPr marL="0" lvl="0" indent="0" algn="justLow" rtl="1">
              <a:lnSpc>
                <a:spcPct val="170000"/>
              </a:lnSpc>
              <a:buNone/>
            </a:pPr>
            <a:endParaRPr lang="fa-IR" sz="3900" dirty="0" smtClean="0">
              <a:ln>
                <a:solidFill>
                  <a:srgbClr val="002060"/>
                </a:solidFill>
              </a:ln>
              <a:solidFill>
                <a:srgbClr val="002060"/>
              </a:solidFill>
              <a:cs typeface="B Nazanin" pitchFamily="2" charset="-78"/>
            </a:endParaRPr>
          </a:p>
          <a:p>
            <a:pPr marL="0" lvl="0" indent="0" algn="justLow" rtl="1">
              <a:lnSpc>
                <a:spcPct val="220000"/>
              </a:lnSpc>
              <a:buNone/>
            </a:pPr>
            <a:endParaRPr lang="en-US" sz="40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 name="Title 1"/>
          <p:cNvSpPr>
            <a:spLocks noGrp="1"/>
          </p:cNvSpPr>
          <p:nvPr>
            <p:ph type="title"/>
          </p:nvPr>
        </p:nvSpPr>
        <p:spPr>
          <a:xfrm>
            <a:off x="129988" y="228600"/>
            <a:ext cx="7109012" cy="1219200"/>
          </a:xfrm>
        </p:spPr>
        <p:style>
          <a:lnRef idx="1">
            <a:schemeClr val="accent1"/>
          </a:lnRef>
          <a:fillRef idx="2">
            <a:schemeClr val="accent1"/>
          </a:fillRef>
          <a:effectRef idx="1">
            <a:schemeClr val="accent1"/>
          </a:effectRef>
          <a:fontRef idx="minor">
            <a:schemeClr val="dk1"/>
          </a:fontRef>
        </p:style>
        <p:txBody>
          <a:bodyPr anchor="ctr">
            <a:noAutofit/>
          </a:bodyPr>
          <a:lstStyle/>
          <a:p>
            <a:pPr algn="just" rtl="1"/>
            <a:r>
              <a:rPr lang="fa-IR" dirty="0" smtClean="0">
                <a:solidFill>
                  <a:schemeClr val="bg2">
                    <a:lumMod val="25000"/>
                  </a:schemeClr>
                </a:solidFill>
                <a:cs typeface="B Titr" panose="00000700000000000000" pitchFamily="2" charset="-78"/>
              </a:rPr>
              <a:t>روش فهم حدیث:</a:t>
            </a:r>
            <a:endParaRPr lang="fa-IR" dirty="0">
              <a:solidFill>
                <a:schemeClr val="bg2">
                  <a:lumMod val="25000"/>
                </a:schemeClr>
              </a:solidFill>
              <a:cs typeface="B Titr" panose="00000700000000000000" pitchFamily="2" charset="-78"/>
            </a:endParaRPr>
          </a:p>
        </p:txBody>
      </p:sp>
    </p:spTree>
    <p:extLst>
      <p:ext uri="{BB962C8B-B14F-4D97-AF65-F5344CB8AC3E}">
        <p14:creationId xmlns:p14="http://schemas.microsoft.com/office/powerpoint/2010/main" val="210643185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514600"/>
            <a:ext cx="7261412" cy="5257800"/>
          </a:xfrm>
        </p:spPr>
        <p:txBody>
          <a:bodyPr anchor="ctr">
            <a:normAutofit/>
          </a:bodyPr>
          <a:lstStyle/>
          <a:p>
            <a:pPr marL="0" lvl="0" indent="0" algn="justLow" rtl="1">
              <a:lnSpc>
                <a:spcPct val="120000"/>
              </a:lnSpc>
              <a:buNone/>
            </a:pPr>
            <a:r>
              <a:rPr lang="fa-IR" sz="3900" b="1" dirty="0" smtClean="0">
                <a:ln>
                  <a:solidFill>
                    <a:srgbClr val="002060"/>
                  </a:solidFill>
                </a:ln>
                <a:solidFill>
                  <a:srgbClr val="002060"/>
                </a:solidFill>
                <a:cs typeface="B Nazanin" pitchFamily="2" charset="-78"/>
              </a:rPr>
              <a:t>1. اعتبار سنجی « کتاب محور»</a:t>
            </a:r>
          </a:p>
          <a:p>
            <a:pPr marL="0" lvl="0" indent="0" algn="justLow" rtl="1">
              <a:lnSpc>
                <a:spcPct val="120000"/>
              </a:lnSpc>
              <a:buNone/>
            </a:pPr>
            <a:r>
              <a:rPr lang="fa-IR" sz="3900" b="1" dirty="0" smtClean="0">
                <a:ln>
                  <a:solidFill>
                    <a:srgbClr val="002060"/>
                  </a:solidFill>
                </a:ln>
                <a:solidFill>
                  <a:srgbClr val="002060"/>
                </a:solidFill>
                <a:cs typeface="B Nazanin" pitchFamily="2" charset="-78"/>
              </a:rPr>
              <a:t>2. اعتبار سنجی «رجال محور»</a:t>
            </a:r>
          </a:p>
          <a:p>
            <a:pPr marL="0" lvl="0" indent="0" algn="justLow" rtl="1">
              <a:lnSpc>
                <a:spcPct val="120000"/>
              </a:lnSpc>
              <a:buNone/>
            </a:pPr>
            <a:r>
              <a:rPr lang="fa-IR" sz="3200" dirty="0" smtClean="0">
                <a:ln>
                  <a:solidFill>
                    <a:srgbClr val="002060"/>
                  </a:solidFill>
                </a:ln>
                <a:solidFill>
                  <a:srgbClr val="002060"/>
                </a:solidFill>
                <a:cs typeface="B Nazanin" pitchFamily="2" charset="-78"/>
              </a:rPr>
              <a:t>بسیاری در حوزه فقه و حدیث عصر علامه را نقطه عطف عصر قدما و متاخران قلمداد نموده اند با توجه به دیدگاه صریح علامه حلی در بحث اعتبار سنجی احادیث، بدون تردید باید آثار وی را نقطه شروع تحول در این حوزه دانست.</a:t>
            </a:r>
          </a:p>
          <a:p>
            <a:pPr marL="0" lvl="0" indent="0" algn="justLow" rtl="1">
              <a:lnSpc>
                <a:spcPct val="170000"/>
              </a:lnSpc>
              <a:buNone/>
            </a:pPr>
            <a:endParaRPr lang="fa-IR" sz="3900" dirty="0" smtClean="0">
              <a:ln>
                <a:solidFill>
                  <a:srgbClr val="002060"/>
                </a:solidFill>
              </a:ln>
              <a:solidFill>
                <a:srgbClr val="002060"/>
              </a:solidFill>
              <a:cs typeface="B Nazanin" pitchFamily="2" charset="-78"/>
            </a:endParaRPr>
          </a:p>
          <a:p>
            <a:pPr marL="0" lvl="0" indent="0" algn="justLow" rtl="1">
              <a:lnSpc>
                <a:spcPct val="220000"/>
              </a:lnSpc>
              <a:buNone/>
            </a:pPr>
            <a:endParaRPr lang="en-US" sz="40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 name="Title 1"/>
          <p:cNvSpPr>
            <a:spLocks noGrp="1"/>
          </p:cNvSpPr>
          <p:nvPr>
            <p:ph type="title"/>
          </p:nvPr>
        </p:nvSpPr>
        <p:spPr>
          <a:xfrm>
            <a:off x="129988" y="228600"/>
            <a:ext cx="7109012" cy="1219200"/>
          </a:xfrm>
        </p:spPr>
        <p:style>
          <a:lnRef idx="1">
            <a:schemeClr val="accent1"/>
          </a:lnRef>
          <a:fillRef idx="2">
            <a:schemeClr val="accent1"/>
          </a:fillRef>
          <a:effectRef idx="1">
            <a:schemeClr val="accent1"/>
          </a:effectRef>
          <a:fontRef idx="minor">
            <a:schemeClr val="dk1"/>
          </a:fontRef>
        </p:style>
        <p:txBody>
          <a:bodyPr anchor="ctr">
            <a:noAutofit/>
          </a:bodyPr>
          <a:lstStyle/>
          <a:p>
            <a:pPr algn="just" rtl="1"/>
            <a:r>
              <a:rPr lang="fa-IR" dirty="0" smtClean="0">
                <a:solidFill>
                  <a:schemeClr val="bg2">
                    <a:lumMod val="25000"/>
                  </a:schemeClr>
                </a:solidFill>
                <a:cs typeface="B Titr" panose="00000700000000000000" pitchFamily="2" charset="-78"/>
              </a:rPr>
              <a:t>شیوه اعتبار سنجی در قدماء:</a:t>
            </a:r>
            <a:endParaRPr lang="fa-IR" dirty="0">
              <a:solidFill>
                <a:schemeClr val="bg2">
                  <a:lumMod val="25000"/>
                </a:schemeClr>
              </a:solidFill>
              <a:cs typeface="B Titr" panose="00000700000000000000" pitchFamily="2" charset="-78"/>
            </a:endParaRPr>
          </a:p>
        </p:txBody>
      </p:sp>
    </p:spTree>
    <p:extLst>
      <p:ext uri="{BB962C8B-B14F-4D97-AF65-F5344CB8AC3E}">
        <p14:creationId xmlns:p14="http://schemas.microsoft.com/office/powerpoint/2010/main" val="140471478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09800"/>
            <a:ext cx="7261412" cy="5257800"/>
          </a:xfrm>
        </p:spPr>
        <p:txBody>
          <a:bodyPr anchor="ctr">
            <a:normAutofit lnSpcReduction="10000"/>
          </a:bodyPr>
          <a:lstStyle/>
          <a:p>
            <a:pPr marL="0" lvl="0" indent="0" algn="justLow" rtl="1">
              <a:lnSpc>
                <a:spcPct val="120000"/>
              </a:lnSpc>
              <a:buNone/>
            </a:pPr>
            <a:r>
              <a:rPr lang="fa-IR" sz="3200" dirty="0" smtClean="0">
                <a:ln>
                  <a:solidFill>
                    <a:srgbClr val="002060"/>
                  </a:solidFill>
                </a:ln>
                <a:solidFill>
                  <a:srgbClr val="002060"/>
                </a:solidFill>
                <a:cs typeface="B Nazanin" pitchFamily="2" charset="-78"/>
              </a:rPr>
              <a:t>1. استقصاءُ الاعتبار فی تحقیق معانی الاخبار.</a:t>
            </a:r>
          </a:p>
          <a:p>
            <a:pPr marL="0" lvl="0" indent="0" algn="justLow" rtl="1">
              <a:lnSpc>
                <a:spcPct val="120000"/>
              </a:lnSpc>
              <a:buNone/>
            </a:pPr>
            <a:r>
              <a:rPr lang="fa-IR" sz="3200" dirty="0" smtClean="0">
                <a:ln>
                  <a:solidFill>
                    <a:srgbClr val="002060"/>
                  </a:solidFill>
                </a:ln>
                <a:solidFill>
                  <a:srgbClr val="002060"/>
                </a:solidFill>
                <a:cs typeface="B Nazanin" pitchFamily="2" charset="-78"/>
              </a:rPr>
              <a:t>2. مصابیح الانوار.</a:t>
            </a:r>
          </a:p>
          <a:p>
            <a:pPr marL="0" lvl="0" indent="0" algn="justLow" rtl="1">
              <a:lnSpc>
                <a:spcPct val="120000"/>
              </a:lnSpc>
              <a:buNone/>
            </a:pPr>
            <a:r>
              <a:rPr lang="fa-IR" sz="3200" dirty="0" smtClean="0">
                <a:ln>
                  <a:solidFill>
                    <a:srgbClr val="002060"/>
                  </a:solidFill>
                </a:ln>
                <a:solidFill>
                  <a:srgbClr val="002060"/>
                </a:solidFill>
                <a:cs typeface="B Nazanin" pitchFamily="2" charset="-78"/>
              </a:rPr>
              <a:t>3. الدر و المرجان فی احادیث الصحاح و الاحسان.</a:t>
            </a:r>
          </a:p>
          <a:p>
            <a:pPr marL="0" lvl="0" indent="0" algn="justLow" rtl="1">
              <a:lnSpc>
                <a:spcPct val="120000"/>
              </a:lnSpc>
              <a:buNone/>
            </a:pPr>
            <a:r>
              <a:rPr lang="fa-IR" sz="3200" dirty="0" smtClean="0">
                <a:ln>
                  <a:solidFill>
                    <a:srgbClr val="002060"/>
                  </a:solidFill>
                </a:ln>
                <a:solidFill>
                  <a:srgbClr val="002060"/>
                </a:solidFill>
                <a:cs typeface="B Nazanin" pitchFamily="2" charset="-78"/>
              </a:rPr>
              <a:t>4. نهج الوضاح فی الاحادیث الصحاح.</a:t>
            </a:r>
          </a:p>
          <a:p>
            <a:pPr marL="0" lvl="0" indent="0" algn="justLow" rtl="1">
              <a:lnSpc>
                <a:spcPct val="120000"/>
              </a:lnSpc>
              <a:buNone/>
            </a:pPr>
            <a:r>
              <a:rPr lang="fa-IR" sz="3200" dirty="0" smtClean="0">
                <a:ln>
                  <a:solidFill>
                    <a:srgbClr val="002060"/>
                  </a:solidFill>
                </a:ln>
                <a:solidFill>
                  <a:srgbClr val="002060"/>
                </a:solidFill>
                <a:cs typeface="B Nazanin" pitchFamily="2" charset="-78"/>
              </a:rPr>
              <a:t>5. جامع اخبار.</a:t>
            </a:r>
          </a:p>
          <a:p>
            <a:pPr marL="0" lvl="0" indent="0" algn="justLow" rtl="1">
              <a:lnSpc>
                <a:spcPct val="120000"/>
              </a:lnSpc>
              <a:buNone/>
            </a:pPr>
            <a:r>
              <a:rPr lang="fa-IR" sz="3000" dirty="0" smtClean="0">
                <a:ln>
                  <a:solidFill>
                    <a:srgbClr val="002060"/>
                  </a:solidFill>
                </a:ln>
                <a:solidFill>
                  <a:srgbClr val="002060"/>
                </a:solidFill>
                <a:cs typeface="B Nazanin" pitchFamily="2" charset="-78"/>
              </a:rPr>
              <a:t>6. شرح الکلمات الخمس لامیر المومنین (ع).</a:t>
            </a:r>
          </a:p>
          <a:p>
            <a:pPr marL="0" lvl="0" indent="0" algn="justLow" rtl="1">
              <a:lnSpc>
                <a:spcPct val="120000"/>
              </a:lnSpc>
              <a:buNone/>
            </a:pPr>
            <a:r>
              <a:rPr lang="fa-IR" sz="3000" dirty="0" smtClean="0">
                <a:ln>
                  <a:solidFill>
                    <a:srgbClr val="002060"/>
                  </a:solidFill>
                </a:ln>
                <a:solidFill>
                  <a:srgbClr val="002060"/>
                </a:solidFill>
                <a:cs typeface="B Nazanin" pitchFamily="2" charset="-78"/>
              </a:rPr>
              <a:t>7. مختصر شرح نهج البلاغه.</a:t>
            </a:r>
          </a:p>
          <a:p>
            <a:pPr marL="0" lvl="0" indent="0" algn="justLow" rtl="1">
              <a:lnSpc>
                <a:spcPct val="120000"/>
              </a:lnSpc>
              <a:buNone/>
            </a:pPr>
            <a:r>
              <a:rPr lang="fa-IR" sz="3000" dirty="0" smtClean="0">
                <a:ln>
                  <a:solidFill>
                    <a:srgbClr val="002060"/>
                  </a:solidFill>
                </a:ln>
                <a:solidFill>
                  <a:srgbClr val="002060"/>
                </a:solidFill>
                <a:cs typeface="B Nazanin" pitchFamily="2" charset="-78"/>
              </a:rPr>
              <a:t>8. شرح حدیث قدسی.</a:t>
            </a:r>
          </a:p>
          <a:p>
            <a:pPr marL="0" lvl="0" indent="0" algn="justLow" rtl="1">
              <a:lnSpc>
                <a:spcPct val="220000"/>
              </a:lnSpc>
              <a:buNone/>
            </a:pPr>
            <a:endParaRPr lang="en-US" sz="40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 name="Title 1"/>
          <p:cNvSpPr>
            <a:spLocks noGrp="1"/>
          </p:cNvSpPr>
          <p:nvPr>
            <p:ph type="title"/>
          </p:nvPr>
        </p:nvSpPr>
        <p:spPr>
          <a:xfrm>
            <a:off x="129988" y="228600"/>
            <a:ext cx="7109012" cy="1219200"/>
          </a:xfrm>
        </p:spPr>
        <p:style>
          <a:lnRef idx="1">
            <a:schemeClr val="accent1"/>
          </a:lnRef>
          <a:fillRef idx="2">
            <a:schemeClr val="accent1"/>
          </a:fillRef>
          <a:effectRef idx="1">
            <a:schemeClr val="accent1"/>
          </a:effectRef>
          <a:fontRef idx="minor">
            <a:schemeClr val="dk1"/>
          </a:fontRef>
        </p:style>
        <p:txBody>
          <a:bodyPr anchor="ctr">
            <a:noAutofit/>
          </a:bodyPr>
          <a:lstStyle/>
          <a:p>
            <a:pPr algn="just" rtl="1"/>
            <a:r>
              <a:rPr lang="fa-IR" dirty="0" smtClean="0">
                <a:solidFill>
                  <a:schemeClr val="bg2">
                    <a:lumMod val="25000"/>
                  </a:schemeClr>
                </a:solidFill>
                <a:cs typeface="B Titr" panose="00000700000000000000" pitchFamily="2" charset="-78"/>
              </a:rPr>
              <a:t>آثار حدیثی علامه حلی:</a:t>
            </a:r>
            <a:endParaRPr lang="fa-IR" dirty="0">
              <a:solidFill>
                <a:schemeClr val="bg2">
                  <a:lumMod val="25000"/>
                </a:schemeClr>
              </a:solidFill>
              <a:cs typeface="B Titr" panose="00000700000000000000" pitchFamily="2" charset="-78"/>
            </a:endParaRPr>
          </a:p>
        </p:txBody>
      </p:sp>
    </p:spTree>
    <p:extLst>
      <p:ext uri="{BB962C8B-B14F-4D97-AF65-F5344CB8AC3E}">
        <p14:creationId xmlns:p14="http://schemas.microsoft.com/office/powerpoint/2010/main" val="25778792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600200"/>
            <a:ext cx="7261412" cy="5257800"/>
          </a:xfrm>
        </p:spPr>
        <p:txBody>
          <a:bodyPr anchor="ctr">
            <a:normAutofit/>
          </a:bodyPr>
          <a:lstStyle/>
          <a:p>
            <a:pPr marL="0" lvl="0" indent="0" algn="justLow" rtl="1">
              <a:lnSpc>
                <a:spcPct val="200000"/>
              </a:lnSpc>
              <a:buNone/>
            </a:pPr>
            <a:r>
              <a:rPr lang="fa-IR" sz="4000" dirty="0" smtClean="0">
                <a:ln>
                  <a:solidFill>
                    <a:srgbClr val="002060"/>
                  </a:solidFill>
                </a:ln>
                <a:solidFill>
                  <a:srgbClr val="002060"/>
                </a:solidFill>
                <a:cs typeface="B Nazanin" pitchFamily="2" charset="-78"/>
              </a:rPr>
              <a:t>1. خلاصه الاقوال فی معرفه الرجال.</a:t>
            </a:r>
          </a:p>
          <a:p>
            <a:pPr marL="0" lvl="0" indent="0" algn="justLow" rtl="1">
              <a:lnSpc>
                <a:spcPct val="200000"/>
              </a:lnSpc>
              <a:buNone/>
            </a:pPr>
            <a:r>
              <a:rPr lang="fa-IR" sz="4000" dirty="0" smtClean="0">
                <a:ln>
                  <a:solidFill>
                    <a:srgbClr val="002060"/>
                  </a:solidFill>
                </a:ln>
                <a:solidFill>
                  <a:srgbClr val="002060"/>
                </a:solidFill>
                <a:cs typeface="B Nazanin" pitchFamily="2" charset="-78"/>
              </a:rPr>
              <a:t>2. کشف المقال فی معرفه الرجال.</a:t>
            </a:r>
          </a:p>
          <a:p>
            <a:pPr marL="0" lvl="0" indent="0" algn="justLow" rtl="1">
              <a:lnSpc>
                <a:spcPct val="200000"/>
              </a:lnSpc>
              <a:buNone/>
            </a:pPr>
            <a:r>
              <a:rPr lang="fa-IR" sz="4000" dirty="0" smtClean="0">
                <a:ln>
                  <a:solidFill>
                    <a:srgbClr val="002060"/>
                  </a:solidFill>
                </a:ln>
                <a:solidFill>
                  <a:srgbClr val="002060"/>
                </a:solidFill>
                <a:cs typeface="B Nazanin" pitchFamily="2" charset="-78"/>
              </a:rPr>
              <a:t>3. ایضاح الاشتباه فی اسماء الرواه.</a:t>
            </a:r>
          </a:p>
          <a:p>
            <a:pPr marL="0" lvl="0" indent="0" algn="justLow" rtl="1">
              <a:lnSpc>
                <a:spcPct val="220000"/>
              </a:lnSpc>
              <a:buNone/>
            </a:pPr>
            <a:endParaRPr lang="en-US" sz="40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 name="Title 1"/>
          <p:cNvSpPr>
            <a:spLocks noGrp="1"/>
          </p:cNvSpPr>
          <p:nvPr>
            <p:ph type="title"/>
          </p:nvPr>
        </p:nvSpPr>
        <p:spPr>
          <a:xfrm>
            <a:off x="129988" y="228600"/>
            <a:ext cx="7109012" cy="1219200"/>
          </a:xfrm>
        </p:spPr>
        <p:style>
          <a:lnRef idx="1">
            <a:schemeClr val="accent1"/>
          </a:lnRef>
          <a:fillRef idx="2">
            <a:schemeClr val="accent1"/>
          </a:fillRef>
          <a:effectRef idx="1">
            <a:schemeClr val="accent1"/>
          </a:effectRef>
          <a:fontRef idx="minor">
            <a:schemeClr val="dk1"/>
          </a:fontRef>
        </p:style>
        <p:txBody>
          <a:bodyPr anchor="ctr">
            <a:noAutofit/>
          </a:bodyPr>
          <a:lstStyle/>
          <a:p>
            <a:pPr algn="just" rtl="1"/>
            <a:r>
              <a:rPr lang="fa-IR" dirty="0" smtClean="0">
                <a:solidFill>
                  <a:schemeClr val="bg2">
                    <a:lumMod val="25000"/>
                  </a:schemeClr>
                </a:solidFill>
                <a:cs typeface="B Titr" panose="00000700000000000000" pitchFamily="2" charset="-78"/>
              </a:rPr>
              <a:t>آثار رجالی علامه حلی:</a:t>
            </a:r>
            <a:endParaRPr lang="fa-IR" dirty="0">
              <a:solidFill>
                <a:schemeClr val="bg2">
                  <a:lumMod val="25000"/>
                </a:schemeClr>
              </a:solidFill>
              <a:cs typeface="B Titr" panose="00000700000000000000" pitchFamily="2" charset="-78"/>
            </a:endParaRPr>
          </a:p>
        </p:txBody>
      </p:sp>
    </p:spTree>
    <p:extLst>
      <p:ext uri="{BB962C8B-B14F-4D97-AF65-F5344CB8AC3E}">
        <p14:creationId xmlns:p14="http://schemas.microsoft.com/office/powerpoint/2010/main" val="63744957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341" y="2057400"/>
            <a:ext cx="7261412" cy="5257800"/>
          </a:xfrm>
        </p:spPr>
        <p:txBody>
          <a:bodyPr anchor="ctr">
            <a:normAutofit/>
          </a:bodyPr>
          <a:lstStyle/>
          <a:p>
            <a:pPr marL="0" lvl="0" indent="0" algn="justLow" rtl="1">
              <a:lnSpc>
                <a:spcPct val="120000"/>
              </a:lnSpc>
              <a:buNone/>
            </a:pPr>
            <a:r>
              <a:rPr lang="fa-IR" sz="3200" b="1" dirty="0" smtClean="0">
                <a:ln>
                  <a:solidFill>
                    <a:srgbClr val="002060"/>
                  </a:solidFill>
                </a:ln>
                <a:solidFill>
                  <a:srgbClr val="002060"/>
                </a:solidFill>
                <a:cs typeface="B Nazanin" pitchFamily="2" charset="-78"/>
              </a:rPr>
              <a:t>1. استقصاءُ الاعتبار فی تحریر معانی الاخبار.</a:t>
            </a:r>
          </a:p>
          <a:p>
            <a:pPr marL="0" lvl="0" indent="0" algn="justLow" rtl="1">
              <a:lnSpc>
                <a:spcPct val="120000"/>
              </a:lnSpc>
              <a:buNone/>
            </a:pPr>
            <a:r>
              <a:rPr lang="fa-IR" sz="3200" dirty="0" smtClean="0">
                <a:ln>
                  <a:solidFill>
                    <a:srgbClr val="002060"/>
                  </a:solidFill>
                </a:ln>
                <a:solidFill>
                  <a:srgbClr val="002060"/>
                </a:solidFill>
                <a:cs typeface="B Nazanin" pitchFamily="2" charset="-78"/>
              </a:rPr>
              <a:t>علامه می گوید در این کتاب هر حدیثی که به دست ما رسیده است ذکر کرده ام و در مورد هر حدیثی بحث نموده ام که صحیح السند است یا نه؟ و متنش مشابه است یا نه؟ و آنگاه درباره مطالبی که متن در بردارد مثل مطالب اصولی و ادبی و آنچه از متن استنباط می شود مثل احکام شرعی و غیر آن تحقیق نموده ام و کتابی مثل  آن تاکنون نوشته نشده است.</a:t>
            </a:r>
            <a:endParaRPr lang="fa-IR" sz="3000" dirty="0" smtClean="0">
              <a:ln>
                <a:solidFill>
                  <a:srgbClr val="002060"/>
                </a:solidFill>
              </a:ln>
              <a:solidFill>
                <a:srgbClr val="002060"/>
              </a:solidFill>
              <a:cs typeface="B Nazanin" pitchFamily="2" charset="-78"/>
            </a:endParaRPr>
          </a:p>
          <a:p>
            <a:pPr marL="0" lvl="0" indent="0" algn="justLow" rtl="1">
              <a:lnSpc>
                <a:spcPct val="220000"/>
              </a:lnSpc>
              <a:buNone/>
            </a:pPr>
            <a:endParaRPr lang="en-US" sz="40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 name="Title 1"/>
          <p:cNvSpPr>
            <a:spLocks noGrp="1"/>
          </p:cNvSpPr>
          <p:nvPr>
            <p:ph type="title"/>
          </p:nvPr>
        </p:nvSpPr>
        <p:spPr>
          <a:xfrm>
            <a:off x="129988" y="228600"/>
            <a:ext cx="7109012" cy="1219200"/>
          </a:xfrm>
        </p:spPr>
        <p:style>
          <a:lnRef idx="1">
            <a:schemeClr val="accent1"/>
          </a:lnRef>
          <a:fillRef idx="2">
            <a:schemeClr val="accent1"/>
          </a:fillRef>
          <a:effectRef idx="1">
            <a:schemeClr val="accent1"/>
          </a:effectRef>
          <a:fontRef idx="minor">
            <a:schemeClr val="dk1"/>
          </a:fontRef>
        </p:style>
        <p:txBody>
          <a:bodyPr anchor="ctr">
            <a:noAutofit/>
          </a:bodyPr>
          <a:lstStyle/>
          <a:p>
            <a:pPr algn="just" rtl="1"/>
            <a:r>
              <a:rPr lang="fa-IR" dirty="0" smtClean="0">
                <a:solidFill>
                  <a:schemeClr val="bg2">
                    <a:lumMod val="25000"/>
                  </a:schemeClr>
                </a:solidFill>
                <a:cs typeface="B Titr" panose="00000700000000000000" pitchFamily="2" charset="-78"/>
              </a:rPr>
              <a:t>گزارش تفضیلی مختصر سه اثر علامه حلی:</a:t>
            </a:r>
            <a:endParaRPr lang="fa-IR" dirty="0">
              <a:solidFill>
                <a:schemeClr val="bg2">
                  <a:lumMod val="25000"/>
                </a:schemeClr>
              </a:solidFill>
              <a:cs typeface="B Titr" panose="00000700000000000000" pitchFamily="2" charset="-78"/>
            </a:endParaRPr>
          </a:p>
        </p:txBody>
      </p:sp>
    </p:spTree>
    <p:extLst>
      <p:ext uri="{BB962C8B-B14F-4D97-AF65-F5344CB8AC3E}">
        <p14:creationId xmlns:p14="http://schemas.microsoft.com/office/powerpoint/2010/main" val="419552473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859" y="800100"/>
            <a:ext cx="7261412" cy="5257800"/>
          </a:xfrm>
        </p:spPr>
        <p:txBody>
          <a:bodyPr anchor="ctr">
            <a:normAutofit fontScale="85000" lnSpcReduction="20000"/>
          </a:bodyPr>
          <a:lstStyle/>
          <a:p>
            <a:pPr marL="0" lvl="0" indent="0" algn="justLow" rtl="1">
              <a:lnSpc>
                <a:spcPct val="120000"/>
              </a:lnSpc>
              <a:buNone/>
            </a:pPr>
            <a:r>
              <a:rPr lang="fa-IR" sz="3200" b="1" dirty="0" smtClean="0">
                <a:ln>
                  <a:solidFill>
                    <a:srgbClr val="002060"/>
                  </a:solidFill>
                </a:ln>
                <a:solidFill>
                  <a:srgbClr val="002060"/>
                </a:solidFill>
                <a:cs typeface="B Nazanin" pitchFamily="2" charset="-78"/>
              </a:rPr>
              <a:t>2. مصابیح الانوار فی جمیع الاخبار</a:t>
            </a:r>
          </a:p>
          <a:p>
            <a:pPr marL="0" lvl="0" indent="0" algn="justLow" rtl="1">
              <a:lnSpc>
                <a:spcPct val="120000"/>
              </a:lnSpc>
              <a:buNone/>
            </a:pPr>
            <a:r>
              <a:rPr lang="fa-IR" sz="3200" dirty="0" smtClean="0">
                <a:ln>
                  <a:solidFill>
                    <a:srgbClr val="002060"/>
                  </a:solidFill>
                </a:ln>
                <a:solidFill>
                  <a:srgbClr val="002060"/>
                </a:solidFill>
                <a:cs typeface="B Nazanin" pitchFamily="2" charset="-78"/>
              </a:rPr>
              <a:t>نویسنده کتاب را چنین معرفی کرده « در آن همه احادیث دانشمندان شیعی را گرد آورده ام هر حدیثی را که تعلق داشته در همان باب نهاده ام و هر فن را در ابوابی انتظام داده ام از روایات نبوی آغاز کرده ام و سپس احادیث علوی و اخبار دیگر امامان را به ترتیب ثبت نموده ام.»</a:t>
            </a:r>
          </a:p>
          <a:p>
            <a:pPr marL="0" lvl="0" indent="0" algn="justLow" rtl="1">
              <a:lnSpc>
                <a:spcPct val="120000"/>
              </a:lnSpc>
              <a:buNone/>
            </a:pPr>
            <a:r>
              <a:rPr lang="fa-IR" sz="3200" b="1" dirty="0" smtClean="0">
                <a:ln>
                  <a:solidFill>
                    <a:srgbClr val="002060"/>
                  </a:solidFill>
                </a:ln>
                <a:solidFill>
                  <a:srgbClr val="002060"/>
                </a:solidFill>
                <a:cs typeface="B Nazanin" pitchFamily="2" charset="-78"/>
              </a:rPr>
              <a:t>3. الدر و المرجان  فی احادیث الصحاح و الحسان.</a:t>
            </a:r>
          </a:p>
          <a:p>
            <a:pPr marL="0" lvl="0" indent="0" algn="justLow" rtl="1">
              <a:lnSpc>
                <a:spcPct val="120000"/>
              </a:lnSpc>
              <a:buNone/>
            </a:pPr>
            <a:r>
              <a:rPr lang="fa-IR" sz="3200" dirty="0" smtClean="0">
                <a:ln>
                  <a:solidFill>
                    <a:srgbClr val="002060"/>
                  </a:solidFill>
                </a:ln>
                <a:solidFill>
                  <a:srgbClr val="002060"/>
                </a:solidFill>
                <a:cs typeface="B Nazanin" pitchFamily="2" charset="-78"/>
              </a:rPr>
              <a:t>از پاره ای نسخ خلاصه بر می آید که این کتاب در ده جز بوده است . شیخ محقق صاحب معالم و فرزند شهید ثانی به پیروی  از اثر مذکور، کتابی به نام « منتفی الجمان فی الاحادیث الصحاح و الحسان » نوشته است</a:t>
            </a:r>
            <a:endParaRPr lang="fa-IR" sz="3000" dirty="0" smtClean="0">
              <a:ln>
                <a:solidFill>
                  <a:srgbClr val="002060"/>
                </a:solidFill>
              </a:ln>
              <a:solidFill>
                <a:srgbClr val="002060"/>
              </a:solidFill>
              <a:cs typeface="B Nazanin" pitchFamily="2" charset="-78"/>
            </a:endParaRPr>
          </a:p>
          <a:p>
            <a:pPr marL="0" lvl="0" indent="0" algn="justLow" rtl="1">
              <a:lnSpc>
                <a:spcPct val="220000"/>
              </a:lnSpc>
              <a:buNone/>
            </a:pPr>
            <a:endParaRPr lang="en-US" sz="40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46452576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788" y="1981200"/>
            <a:ext cx="7261412" cy="5257800"/>
          </a:xfrm>
        </p:spPr>
        <p:txBody>
          <a:bodyPr anchor="ctr">
            <a:normAutofit/>
          </a:bodyPr>
          <a:lstStyle/>
          <a:p>
            <a:pPr marL="0" lvl="0" indent="0" algn="justLow" rtl="1">
              <a:lnSpc>
                <a:spcPct val="120000"/>
              </a:lnSpc>
              <a:buNone/>
            </a:pPr>
            <a:r>
              <a:rPr lang="fa-IR" sz="3200" dirty="0" smtClean="0">
                <a:ln>
                  <a:solidFill>
                    <a:srgbClr val="002060"/>
                  </a:solidFill>
                </a:ln>
                <a:solidFill>
                  <a:srgbClr val="002060"/>
                </a:solidFill>
                <a:cs typeface="B Nazanin" pitchFamily="2" charset="-78"/>
              </a:rPr>
              <a:t>1. علامه حلی صرفاً به درستی متن حدیث حکم           می کردند نه به صرف ضعف سند،‌ آن را کنار بگذارد به بررسی متن حدیث می پرداخت</a:t>
            </a:r>
            <a:r>
              <a:rPr lang="fa-IR" sz="3200" b="1" dirty="0" smtClean="0">
                <a:ln>
                  <a:solidFill>
                    <a:srgbClr val="002060"/>
                  </a:solidFill>
                </a:ln>
                <a:solidFill>
                  <a:srgbClr val="002060"/>
                </a:solidFill>
                <a:cs typeface="B Nazanin" pitchFamily="2" charset="-78"/>
              </a:rPr>
              <a:t>.</a:t>
            </a:r>
          </a:p>
          <a:p>
            <a:pPr marL="0" lvl="0" indent="0" algn="justLow" rtl="1">
              <a:lnSpc>
                <a:spcPct val="120000"/>
              </a:lnSpc>
              <a:buNone/>
            </a:pPr>
            <a:r>
              <a:rPr lang="fa-IR" sz="3200" dirty="0" smtClean="0">
                <a:ln>
                  <a:solidFill>
                    <a:srgbClr val="002060"/>
                  </a:solidFill>
                </a:ln>
                <a:solidFill>
                  <a:srgbClr val="002060"/>
                </a:solidFill>
                <a:cs typeface="B Nazanin" pitchFamily="2" charset="-78"/>
              </a:rPr>
              <a:t>2.علامه حلی سنجش حدیث را با سنت قطعی و اجماعات فقهی و دیگر موازین مقبول می سنجید و واکاوی می کرد.</a:t>
            </a:r>
          </a:p>
          <a:p>
            <a:pPr marL="0" lvl="0" indent="0" algn="justLow" rtl="1">
              <a:lnSpc>
                <a:spcPct val="120000"/>
              </a:lnSpc>
              <a:buNone/>
            </a:pPr>
            <a:r>
              <a:rPr lang="fa-IR" sz="3200" dirty="0" smtClean="0">
                <a:ln>
                  <a:solidFill>
                    <a:srgbClr val="002060"/>
                  </a:solidFill>
                </a:ln>
                <a:solidFill>
                  <a:srgbClr val="002060"/>
                </a:solidFill>
                <a:cs typeface="B Nazanin" pitchFamily="2" charset="-78"/>
              </a:rPr>
              <a:t>3. علامه حلی پس از بررسی و اطمینان عرفی و عقلایی به سنجش آن با قرآن می پرداخت.</a:t>
            </a:r>
          </a:p>
          <a:p>
            <a:pPr marL="0" lvl="0" indent="0" algn="justLow" rtl="1">
              <a:lnSpc>
                <a:spcPct val="220000"/>
              </a:lnSpc>
              <a:buNone/>
            </a:pPr>
            <a:endParaRPr lang="en-US" sz="40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 name="Title 1"/>
          <p:cNvSpPr>
            <a:spLocks noGrp="1"/>
          </p:cNvSpPr>
          <p:nvPr>
            <p:ph type="title"/>
          </p:nvPr>
        </p:nvSpPr>
        <p:spPr>
          <a:xfrm>
            <a:off x="129988" y="228600"/>
            <a:ext cx="7109012" cy="1219200"/>
          </a:xfrm>
        </p:spPr>
        <p:style>
          <a:lnRef idx="1">
            <a:schemeClr val="accent1"/>
          </a:lnRef>
          <a:fillRef idx="2">
            <a:schemeClr val="accent1"/>
          </a:fillRef>
          <a:effectRef idx="1">
            <a:schemeClr val="accent1"/>
          </a:effectRef>
          <a:fontRef idx="minor">
            <a:schemeClr val="dk1"/>
          </a:fontRef>
        </p:style>
        <p:txBody>
          <a:bodyPr anchor="ctr">
            <a:noAutofit/>
          </a:bodyPr>
          <a:lstStyle/>
          <a:p>
            <a:pPr algn="just" rtl="1"/>
            <a:r>
              <a:rPr lang="fa-IR" dirty="0" smtClean="0">
                <a:solidFill>
                  <a:schemeClr val="bg2">
                    <a:lumMod val="25000"/>
                  </a:schemeClr>
                </a:solidFill>
                <a:cs typeface="B Titr" panose="00000700000000000000" pitchFamily="2" charset="-78"/>
              </a:rPr>
              <a:t>روش فهم حدیث علامه حلی:</a:t>
            </a:r>
            <a:endParaRPr lang="fa-IR" dirty="0">
              <a:solidFill>
                <a:schemeClr val="bg2">
                  <a:lumMod val="25000"/>
                </a:schemeClr>
              </a:solidFill>
              <a:cs typeface="B Titr" panose="00000700000000000000" pitchFamily="2" charset="-78"/>
            </a:endParaRPr>
          </a:p>
        </p:txBody>
      </p:sp>
    </p:spTree>
    <p:extLst>
      <p:ext uri="{BB962C8B-B14F-4D97-AF65-F5344CB8AC3E}">
        <p14:creationId xmlns:p14="http://schemas.microsoft.com/office/powerpoint/2010/main" val="166589045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5560" y="152400"/>
            <a:ext cx="6844840" cy="1143000"/>
          </a:xfrm>
        </p:spPr>
        <p:style>
          <a:lnRef idx="1">
            <a:schemeClr val="accent1"/>
          </a:lnRef>
          <a:fillRef idx="2">
            <a:schemeClr val="accent1"/>
          </a:fillRef>
          <a:effectRef idx="1">
            <a:schemeClr val="accent1"/>
          </a:effectRef>
          <a:fontRef idx="minor">
            <a:schemeClr val="dk1"/>
          </a:fontRef>
        </p:style>
        <p:txBody>
          <a:bodyPr anchor="ctr">
            <a:noAutofit/>
          </a:bodyPr>
          <a:lstStyle/>
          <a:p>
            <a:pPr algn="r"/>
            <a:r>
              <a:rPr lang="fa-IR" sz="4400" dirty="0" smtClean="0">
                <a:solidFill>
                  <a:srgbClr val="0070C0"/>
                </a:solidFill>
                <a:cs typeface="B Titr" panose="00000700000000000000" pitchFamily="2" charset="-78"/>
              </a:rPr>
              <a:t>  </a:t>
            </a:r>
            <a:r>
              <a:rPr lang="fa-IR" sz="4400" dirty="0" smtClean="0">
                <a:solidFill>
                  <a:srgbClr val="7030A0"/>
                </a:solidFill>
                <a:cs typeface="B Titr" panose="00000700000000000000" pitchFamily="2" charset="-78"/>
              </a:rPr>
              <a:t>مقدمه: </a:t>
            </a:r>
            <a:endParaRPr lang="fa-IR" sz="4400" dirty="0">
              <a:solidFill>
                <a:srgbClr val="7030A0"/>
              </a:solidFill>
              <a:cs typeface="B Titr" panose="00000700000000000000" pitchFamily="2" charset="-78"/>
            </a:endParaRPr>
          </a:p>
        </p:txBody>
      </p:sp>
      <p:sp>
        <p:nvSpPr>
          <p:cNvPr id="2" name="Content Placeholder 1"/>
          <p:cNvSpPr>
            <a:spLocks noGrp="1"/>
          </p:cNvSpPr>
          <p:nvPr>
            <p:ph idx="1"/>
          </p:nvPr>
        </p:nvSpPr>
        <p:spPr>
          <a:xfrm>
            <a:off x="202050" y="1295400"/>
            <a:ext cx="6808350" cy="5105400"/>
          </a:xfrm>
        </p:spPr>
        <p:txBody>
          <a:bodyPr anchor="ctr">
            <a:normAutofit fontScale="62500" lnSpcReduction="20000"/>
          </a:bodyPr>
          <a:lstStyle/>
          <a:p>
            <a:pPr marL="0" lvl="0" indent="0" algn="just" rtl="1">
              <a:lnSpc>
                <a:spcPct val="220000"/>
              </a:lnSpc>
              <a:buNone/>
            </a:pPr>
            <a:r>
              <a:rPr lang="fa-IR" sz="4500" b="1" dirty="0" smtClean="0">
                <a:ln>
                  <a:solidFill>
                    <a:srgbClr val="002060"/>
                  </a:solidFill>
                </a:ln>
                <a:solidFill>
                  <a:srgbClr val="002060"/>
                </a:solidFill>
                <a:cs typeface="B Nazanin" pitchFamily="2" charset="-78"/>
              </a:rPr>
              <a:t>برگهای زرین حیات علامه با تعهد و صداقت مزین و با تار و پودی از اخلاص  و محبت  شیرازه  گردیده است. مرزبان  بیداری که فقه و شیعه و معارف اهل بیت عصمت و طهارت علیهم السلام را در سایه ساز ولایت پاسداری کرد و فقاهت را با درفش ولایت برافراشت.</a:t>
            </a:r>
            <a:endParaRPr lang="fa-IR" sz="3800" b="1" dirty="0" smtClean="0">
              <a:solidFill>
                <a:srgbClr val="002060"/>
              </a:solidFill>
              <a:cs typeface="B Titr" panose="00000700000000000000" pitchFamily="2" charset="-78"/>
            </a:endParaRPr>
          </a:p>
          <a:p>
            <a:pPr marL="0" indent="0" algn="just">
              <a:lnSpc>
                <a:spcPct val="220000"/>
              </a:lnSpc>
              <a:buNone/>
            </a:pPr>
            <a:endParaRPr lang="en-US"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77512210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82" y="1066800"/>
            <a:ext cx="7261412" cy="5257800"/>
          </a:xfrm>
        </p:spPr>
        <p:txBody>
          <a:bodyPr anchor="ctr">
            <a:normAutofit fontScale="85000" lnSpcReduction="20000"/>
          </a:bodyPr>
          <a:lstStyle/>
          <a:p>
            <a:pPr marL="0" lvl="0" indent="0" algn="justLow" rtl="1">
              <a:lnSpc>
                <a:spcPct val="120000"/>
              </a:lnSpc>
              <a:buNone/>
            </a:pPr>
            <a:r>
              <a:rPr lang="fa-IR" sz="3200" dirty="0" smtClean="0">
                <a:ln>
                  <a:solidFill>
                    <a:srgbClr val="002060"/>
                  </a:solidFill>
                </a:ln>
                <a:solidFill>
                  <a:srgbClr val="002060"/>
                </a:solidFill>
                <a:cs typeface="B Nazanin" pitchFamily="2" charset="-78"/>
              </a:rPr>
              <a:t>4. دوره زندگانی علامه حلی(ره) در دوره رکود حدیث بود یعنی( قرن ششم تا نهم) در این دوره کمتر به نقل حدیث و بیشتر به نقد حدیث می پرداختند.</a:t>
            </a:r>
          </a:p>
          <a:p>
            <a:pPr marL="0" lvl="0" indent="0" algn="justLow" rtl="1">
              <a:lnSpc>
                <a:spcPct val="120000"/>
              </a:lnSpc>
              <a:buNone/>
            </a:pPr>
            <a:r>
              <a:rPr lang="fa-IR" sz="3200" dirty="0" smtClean="0">
                <a:ln>
                  <a:solidFill>
                    <a:srgbClr val="002060"/>
                  </a:solidFill>
                </a:ln>
                <a:solidFill>
                  <a:srgbClr val="002060"/>
                </a:solidFill>
                <a:cs typeface="B Nazanin" pitchFamily="2" charset="-78"/>
              </a:rPr>
              <a:t>5. علامه حلی، معتقد است توثیق و تضعیف را وی برای ارزیابی کافی است.</a:t>
            </a:r>
          </a:p>
          <a:p>
            <a:pPr marL="0" lvl="0" indent="0" algn="justLow" rtl="1">
              <a:lnSpc>
                <a:spcPct val="120000"/>
              </a:lnSpc>
              <a:buNone/>
            </a:pPr>
            <a:r>
              <a:rPr lang="fa-IR" sz="3200" dirty="0" smtClean="0">
                <a:ln>
                  <a:solidFill>
                    <a:srgbClr val="002060"/>
                  </a:solidFill>
                </a:ln>
                <a:solidFill>
                  <a:srgbClr val="002060"/>
                </a:solidFill>
                <a:cs typeface="B Nazanin" pitchFamily="2" charset="-78"/>
              </a:rPr>
              <a:t>6. یکی از ابتکارات علامه حلی تقسیم احادیث به اقسامی است که امروز نزد علماء  متداول است در قدیم علما شیعه  احادیث  را با ضعف یا صحیح  می دانستند ولی علامه حلی از جهتی احادیث را صحیح – حسن – موثق – ضعف تقسیم می کنند ناگفته نماند که این اقسام به نحوی در کتابهای اصل سنت  قبلاً آورده شده بود ولی اجرای آن در احادیث شیعه به ابتکار علامه بود.</a:t>
            </a:r>
          </a:p>
          <a:p>
            <a:pPr marL="0" lvl="0" indent="0" algn="justLow" rtl="1">
              <a:lnSpc>
                <a:spcPct val="220000"/>
              </a:lnSpc>
              <a:buNone/>
            </a:pPr>
            <a:endParaRPr lang="en-US" sz="40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67296838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82" y="1066800"/>
            <a:ext cx="7261412" cy="5257800"/>
          </a:xfrm>
        </p:spPr>
        <p:txBody>
          <a:bodyPr anchor="ctr">
            <a:normAutofit/>
          </a:bodyPr>
          <a:lstStyle/>
          <a:p>
            <a:pPr marL="0" lvl="0" indent="0" algn="justLow" rtl="1">
              <a:lnSpc>
                <a:spcPct val="120000"/>
              </a:lnSpc>
              <a:buNone/>
            </a:pPr>
            <a:r>
              <a:rPr lang="fa-IR" sz="3200" dirty="0" smtClean="0">
                <a:ln>
                  <a:solidFill>
                    <a:srgbClr val="002060"/>
                  </a:solidFill>
                </a:ln>
                <a:solidFill>
                  <a:srgbClr val="002060"/>
                </a:solidFill>
                <a:cs typeface="B Nazanin" pitchFamily="2" charset="-78"/>
              </a:rPr>
              <a:t>7.علامه حلی در کتاب اصولی خود شرط پذیرش خبر واحد را بالغ – عاقل – مسلمان – عادل – و ضابط بودن  راوی دانسته  و گفته است « یشترط کون الراوی: بالغاً، عاقلاً ، مسلماً، عدلاً ، ضابطاً </a:t>
            </a:r>
          </a:p>
          <a:p>
            <a:pPr marL="0" lvl="0" indent="0" algn="justLow" rtl="1">
              <a:lnSpc>
                <a:spcPct val="120000"/>
              </a:lnSpc>
              <a:buNone/>
            </a:pPr>
            <a:r>
              <a:rPr lang="fa-IR" sz="3200" dirty="0" smtClean="0">
                <a:ln>
                  <a:solidFill>
                    <a:srgbClr val="002060"/>
                  </a:solidFill>
                </a:ln>
                <a:solidFill>
                  <a:srgbClr val="002060"/>
                </a:solidFill>
                <a:cs typeface="B Nazanin" pitchFamily="2" charset="-78"/>
              </a:rPr>
              <a:t>8. علامه حلی خبر راوی مجهول  را قابل قبول نمی داند . تهذیب الاصول  الی علم الاصول ص 229</a:t>
            </a:r>
          </a:p>
          <a:p>
            <a:pPr marL="0" lvl="0" indent="0" algn="justLow" rtl="1">
              <a:lnSpc>
                <a:spcPct val="220000"/>
              </a:lnSpc>
              <a:buNone/>
            </a:pPr>
            <a:endParaRPr lang="en-US" sz="40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93893052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82" y="1066800"/>
            <a:ext cx="7261412" cy="5257800"/>
          </a:xfrm>
        </p:spPr>
        <p:txBody>
          <a:bodyPr anchor="ctr">
            <a:normAutofit fontScale="77500" lnSpcReduction="20000"/>
          </a:bodyPr>
          <a:lstStyle/>
          <a:p>
            <a:pPr marL="0" lvl="0" indent="0" algn="justLow" rtl="1">
              <a:lnSpc>
                <a:spcPct val="120000"/>
              </a:lnSpc>
              <a:buNone/>
            </a:pPr>
            <a:r>
              <a:rPr lang="fa-IR" sz="3200" dirty="0" smtClean="0">
                <a:ln>
                  <a:solidFill>
                    <a:srgbClr val="002060"/>
                  </a:solidFill>
                </a:ln>
                <a:solidFill>
                  <a:srgbClr val="002060"/>
                </a:solidFill>
                <a:cs typeface="B Nazanin" pitchFamily="2" charset="-78"/>
              </a:rPr>
              <a:t>9. علامه حلی خبر حسن را خبری  دانسته  که برخی از راویانش مورد ستایش قرارگرفته اند اما به طور صریح توثیق نشده باشد.   منتهی المطلب/ ج 1/ص 9</a:t>
            </a:r>
          </a:p>
          <a:p>
            <a:pPr marL="0" lvl="0" indent="0" algn="justLow" rtl="1">
              <a:lnSpc>
                <a:spcPct val="120000"/>
              </a:lnSpc>
              <a:buNone/>
            </a:pPr>
            <a:r>
              <a:rPr lang="fa-IR" sz="3200" dirty="0" smtClean="0">
                <a:ln>
                  <a:solidFill>
                    <a:srgbClr val="002060"/>
                  </a:solidFill>
                </a:ln>
                <a:solidFill>
                  <a:srgbClr val="002060"/>
                </a:solidFill>
                <a:cs typeface="B Nazanin" pitchFamily="2" charset="-78"/>
              </a:rPr>
              <a:t>10 . علامه حلی خبر صحیح را خبری می داند که راویان آن در همه طبقات،‌امامی ، عادل ،‌ضابط باشند. منتهی المطلب / ج1ص/9</a:t>
            </a:r>
          </a:p>
          <a:p>
            <a:pPr marL="0" lvl="0" indent="0" algn="justLow" rtl="1">
              <a:lnSpc>
                <a:spcPct val="120000"/>
              </a:lnSpc>
              <a:buNone/>
            </a:pPr>
            <a:r>
              <a:rPr lang="fa-IR" sz="3200" dirty="0" smtClean="0">
                <a:ln>
                  <a:solidFill>
                    <a:srgbClr val="002060"/>
                  </a:solidFill>
                </a:ln>
                <a:solidFill>
                  <a:srgbClr val="002060"/>
                </a:solidFill>
                <a:cs typeface="B Nazanin" pitchFamily="2" charset="-78"/>
              </a:rPr>
              <a:t>11. علامه حلی خبر موثق را خبری می داند که برخی از راویان آن غیر امامی بوده امام توثیق شده اند وی در تعریف خبر موثق می گوید : ما کان بعض رواته من غیر الامیه کالفطیحه و الواقفیه و غیر هم الاان الاصحاب شهدوا بالتوفیق  له . رجال ابن داود / ص38</a:t>
            </a:r>
          </a:p>
          <a:p>
            <a:pPr marL="0" lvl="0" indent="0" algn="justLow" rtl="1">
              <a:lnSpc>
                <a:spcPct val="120000"/>
              </a:lnSpc>
              <a:buNone/>
            </a:pPr>
            <a:r>
              <a:rPr lang="fa-IR" sz="3200" dirty="0" smtClean="0">
                <a:ln>
                  <a:solidFill>
                    <a:srgbClr val="002060"/>
                  </a:solidFill>
                </a:ln>
                <a:solidFill>
                  <a:srgbClr val="002060"/>
                </a:solidFill>
                <a:cs typeface="B Nazanin" pitchFamily="2" charset="-78"/>
              </a:rPr>
              <a:t>12. عصر علامه حلی راباید نقطه عطف عصر قدما و متاخران قلمداد نمود با توجه به دیدگاه صریح علامه حلی در بحث اعتبار سنجی احادیث، بدون تردید آثار وی را نقطه شروع تحول در این حوزه دانست.</a:t>
            </a:r>
          </a:p>
          <a:p>
            <a:pPr marL="0" lvl="0" indent="0" algn="justLow" rtl="1">
              <a:lnSpc>
                <a:spcPct val="220000"/>
              </a:lnSpc>
              <a:buNone/>
            </a:pPr>
            <a:endParaRPr lang="en-US" sz="40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82612467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788" y="1981200"/>
            <a:ext cx="7261412" cy="5257800"/>
          </a:xfrm>
        </p:spPr>
        <p:txBody>
          <a:bodyPr anchor="ctr">
            <a:normAutofit/>
          </a:bodyPr>
          <a:lstStyle/>
          <a:p>
            <a:pPr marL="0" lvl="0" indent="0" algn="justLow" rtl="1">
              <a:lnSpc>
                <a:spcPct val="120000"/>
              </a:lnSpc>
              <a:buNone/>
            </a:pPr>
            <a:r>
              <a:rPr lang="fa-IR" sz="3200" dirty="0" smtClean="0">
                <a:ln>
                  <a:solidFill>
                    <a:srgbClr val="002060"/>
                  </a:solidFill>
                </a:ln>
                <a:solidFill>
                  <a:srgbClr val="002060"/>
                </a:solidFill>
                <a:cs typeface="B Nazanin" pitchFamily="2" charset="-78"/>
              </a:rPr>
              <a:t>1. استفصاء‌ اعتبار فی تحقیق معانی الاخبار: قال: ذکر نا فیه کل حدیث وصل الینا. و بحثنا فی کل حدیث منه علی صحه السند و ابطاله، و کون متنه محکما او متشابها و ما اشتمل علیه المتن  من المباحث  لاصولیه و الادبیه  و ما یستنبط  من المتن  من الاحکام  الشرعیه و غیرها.</a:t>
            </a:r>
          </a:p>
          <a:p>
            <a:pPr marL="0" lvl="0" indent="0" algn="justLow" rtl="1">
              <a:lnSpc>
                <a:spcPct val="120000"/>
              </a:lnSpc>
              <a:buNone/>
            </a:pPr>
            <a:r>
              <a:rPr lang="fa-IR" sz="3200" dirty="0" smtClean="0">
                <a:ln>
                  <a:solidFill>
                    <a:srgbClr val="002060"/>
                  </a:solidFill>
                </a:ln>
                <a:solidFill>
                  <a:srgbClr val="002060"/>
                </a:solidFill>
                <a:cs typeface="B Nazanin" pitchFamily="2" charset="-78"/>
              </a:rPr>
              <a:t>و هو کتاب لم یعمل مثله ... و قال فی المختلف:  فی مساله سور ما لا یوکل لحمه، بعد کلام مشبع: هذ خلاصه ما اوردناه فی کتاب استقصاء الاعتبار.</a:t>
            </a:r>
          </a:p>
          <a:p>
            <a:pPr marL="0" lvl="0" indent="0" algn="justLow" rtl="1">
              <a:lnSpc>
                <a:spcPct val="220000"/>
              </a:lnSpc>
              <a:buNone/>
            </a:pPr>
            <a:endParaRPr lang="en-US" sz="40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 name="Title 1"/>
          <p:cNvSpPr>
            <a:spLocks noGrp="1"/>
          </p:cNvSpPr>
          <p:nvPr>
            <p:ph type="title"/>
          </p:nvPr>
        </p:nvSpPr>
        <p:spPr>
          <a:xfrm>
            <a:off x="129988" y="228600"/>
            <a:ext cx="7109012" cy="1219200"/>
          </a:xfrm>
        </p:spPr>
        <p:style>
          <a:lnRef idx="1">
            <a:schemeClr val="accent1"/>
          </a:lnRef>
          <a:fillRef idx="2">
            <a:schemeClr val="accent1"/>
          </a:fillRef>
          <a:effectRef idx="1">
            <a:schemeClr val="accent1"/>
          </a:effectRef>
          <a:fontRef idx="minor">
            <a:schemeClr val="dk1"/>
          </a:fontRef>
        </p:style>
        <p:txBody>
          <a:bodyPr anchor="ctr">
            <a:noAutofit/>
          </a:bodyPr>
          <a:lstStyle/>
          <a:p>
            <a:pPr algn="just" rtl="1"/>
            <a:r>
              <a:rPr lang="fa-IR" dirty="0" smtClean="0">
                <a:solidFill>
                  <a:schemeClr val="bg2">
                    <a:lumMod val="25000"/>
                  </a:schemeClr>
                </a:solidFill>
                <a:cs typeface="B Titr" panose="00000700000000000000" pitchFamily="2" charset="-78"/>
              </a:rPr>
              <a:t>مولفاته فی علم الحدیث:</a:t>
            </a:r>
            <a:endParaRPr lang="fa-IR" dirty="0">
              <a:solidFill>
                <a:schemeClr val="bg2">
                  <a:lumMod val="25000"/>
                </a:schemeClr>
              </a:solidFill>
              <a:cs typeface="B Titr" panose="00000700000000000000" pitchFamily="2" charset="-78"/>
            </a:endParaRPr>
          </a:p>
        </p:txBody>
      </p:sp>
    </p:spTree>
    <p:extLst>
      <p:ext uri="{BB962C8B-B14F-4D97-AF65-F5344CB8AC3E}">
        <p14:creationId xmlns:p14="http://schemas.microsoft.com/office/powerpoint/2010/main" val="176133001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788" y="1981200"/>
            <a:ext cx="7261412" cy="5257800"/>
          </a:xfrm>
        </p:spPr>
        <p:txBody>
          <a:bodyPr anchor="ctr">
            <a:normAutofit lnSpcReduction="10000"/>
          </a:bodyPr>
          <a:lstStyle/>
          <a:p>
            <a:pPr marL="0" lvl="0" indent="0" algn="justLow" rtl="1">
              <a:lnSpc>
                <a:spcPct val="120000"/>
              </a:lnSpc>
              <a:buNone/>
            </a:pPr>
            <a:r>
              <a:rPr lang="fa-IR" sz="3200" dirty="0" smtClean="0">
                <a:ln>
                  <a:solidFill>
                    <a:srgbClr val="002060"/>
                  </a:solidFill>
                </a:ln>
                <a:solidFill>
                  <a:srgbClr val="002060"/>
                </a:solidFill>
                <a:cs typeface="B Nazanin" pitchFamily="2" charset="-78"/>
              </a:rPr>
              <a:t>2. مصابیح الانوار فی جمع جمیع الاخبار: قال ذکرنا فیه کل احادیث علمائنا،‌ و جعلنا کل حدیث یتعلق بفن فی بابه، ورتبنا کل فن علی ابواب،‌ابتدانا فیها بما روی عن النبی صلی الله علیه و آله ثم بعده عن علی (ع) و هکذا الی آخر الائمه.</a:t>
            </a:r>
          </a:p>
          <a:p>
            <a:pPr marL="0" lvl="0" indent="0" algn="justLow" rtl="1">
              <a:lnSpc>
                <a:spcPct val="120000"/>
              </a:lnSpc>
              <a:buNone/>
            </a:pPr>
            <a:r>
              <a:rPr lang="fa-IR" sz="3200" dirty="0" smtClean="0">
                <a:ln>
                  <a:solidFill>
                    <a:srgbClr val="002060"/>
                  </a:solidFill>
                </a:ln>
                <a:solidFill>
                  <a:srgbClr val="002060"/>
                </a:solidFill>
                <a:cs typeface="B Nazanin" pitchFamily="2" charset="-78"/>
              </a:rPr>
              <a:t>3. الدر و المرجان فی الاحادیث الصحاح و الحسان: حکی عن بعض نسخ الخلاصه ان هذا الکتاب فی عشره اجزاء‌و قد  اقتفی اثره فی هذا الباب  الشیخ  المحقق صاحب المعالم. ابن الشهید  الثانی  فقد الف کتاب یسمی.</a:t>
            </a:r>
          </a:p>
          <a:p>
            <a:pPr marL="0" lvl="0" indent="0" algn="justLow" rtl="1">
              <a:lnSpc>
                <a:spcPct val="220000"/>
              </a:lnSpc>
              <a:buNone/>
            </a:pPr>
            <a:endParaRPr lang="en-US" sz="40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 name="Title 1"/>
          <p:cNvSpPr>
            <a:spLocks noGrp="1"/>
          </p:cNvSpPr>
          <p:nvPr>
            <p:ph type="title"/>
          </p:nvPr>
        </p:nvSpPr>
        <p:spPr>
          <a:xfrm>
            <a:off x="129988" y="228600"/>
            <a:ext cx="7109012" cy="1219200"/>
          </a:xfrm>
        </p:spPr>
        <p:style>
          <a:lnRef idx="1">
            <a:schemeClr val="accent1"/>
          </a:lnRef>
          <a:fillRef idx="2">
            <a:schemeClr val="accent1"/>
          </a:fillRef>
          <a:effectRef idx="1">
            <a:schemeClr val="accent1"/>
          </a:effectRef>
          <a:fontRef idx="minor">
            <a:schemeClr val="dk1"/>
          </a:fontRef>
        </p:style>
        <p:txBody>
          <a:bodyPr anchor="ctr">
            <a:noAutofit/>
          </a:bodyPr>
          <a:lstStyle/>
          <a:p>
            <a:pPr algn="just" rtl="1"/>
            <a:r>
              <a:rPr lang="fa-IR" dirty="0" smtClean="0">
                <a:solidFill>
                  <a:schemeClr val="bg2">
                    <a:lumMod val="25000"/>
                  </a:schemeClr>
                </a:solidFill>
                <a:cs typeface="B Titr" panose="00000700000000000000" pitchFamily="2" charset="-78"/>
              </a:rPr>
              <a:t>مولفاته فی علم الحدیث:</a:t>
            </a:r>
            <a:endParaRPr lang="fa-IR" dirty="0">
              <a:solidFill>
                <a:schemeClr val="bg2">
                  <a:lumMod val="25000"/>
                </a:schemeClr>
              </a:solidFill>
              <a:cs typeface="B Titr" panose="00000700000000000000" pitchFamily="2" charset="-78"/>
            </a:endParaRPr>
          </a:p>
        </p:txBody>
      </p:sp>
    </p:spTree>
    <p:extLst>
      <p:ext uri="{BB962C8B-B14F-4D97-AF65-F5344CB8AC3E}">
        <p14:creationId xmlns:p14="http://schemas.microsoft.com/office/powerpoint/2010/main" val="2500600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788" y="1981200"/>
            <a:ext cx="7261412" cy="5257800"/>
          </a:xfrm>
        </p:spPr>
        <p:txBody>
          <a:bodyPr anchor="ctr">
            <a:normAutofit fontScale="85000" lnSpcReduction="10000"/>
          </a:bodyPr>
          <a:lstStyle/>
          <a:p>
            <a:pPr marL="0" lvl="0" indent="0" algn="justLow" rtl="1">
              <a:lnSpc>
                <a:spcPct val="120000"/>
              </a:lnSpc>
              <a:buNone/>
            </a:pPr>
            <a:r>
              <a:rPr lang="fa-IR" sz="3200" dirty="0" smtClean="0">
                <a:ln>
                  <a:solidFill>
                    <a:srgbClr val="002060"/>
                  </a:solidFill>
                </a:ln>
                <a:solidFill>
                  <a:srgbClr val="002060"/>
                </a:solidFill>
                <a:cs typeface="B Nazanin" pitchFamily="2" charset="-78"/>
              </a:rPr>
              <a:t>پایان زندگی هرکس به مرگ اوست جز مرد حق که مرگ وی آغاز دفتر است محرم سال726 ق برای شیعیان و پیروان راستین اسلام فراموش نشدنی است. عزا و ماتم  آنان افزون است. بویژه حله این سرزمین مردان پاک سرنوشت و عاشقان اهل بیت علیهم السلام شور و ماتم بیشتری دارد.</a:t>
            </a:r>
          </a:p>
          <a:p>
            <a:pPr marL="0" lvl="0" indent="0" algn="justLow" rtl="1">
              <a:lnSpc>
                <a:spcPct val="120000"/>
              </a:lnSpc>
              <a:buNone/>
            </a:pPr>
            <a:r>
              <a:rPr lang="fa-IR" sz="3200" dirty="0" smtClean="0">
                <a:ln>
                  <a:solidFill>
                    <a:srgbClr val="002060"/>
                  </a:solidFill>
                </a:ln>
                <a:solidFill>
                  <a:srgbClr val="002060"/>
                </a:solidFill>
                <a:cs typeface="B Nazanin" pitchFamily="2" charset="-78"/>
              </a:rPr>
              <a:t>عجب تقارن و اتفاقی! پاسدار بزرگ اسلام و فقیه شیعه،‌علامه حلی،‌ولادتش درماه پربرکت و با فضلیت رمضان واقع شد و زندگی اش با خیر و برکت فراوان گردید و بعد از گذشت 78 سال عمر پربار، پرواز روحش با عشق و محبتی که به اهل بیت  نبوت و رابطه ناگسستنی  با ولایت داشت، در ماه شهادت به وقوع پیوست و به روح مطهر سالار شهیدان امام حسین علیه السلام پیوند خورد. </a:t>
            </a:r>
          </a:p>
          <a:p>
            <a:pPr marL="0" lvl="0" indent="0" algn="justLow" rtl="1">
              <a:lnSpc>
                <a:spcPct val="220000"/>
              </a:lnSpc>
              <a:buNone/>
            </a:pPr>
            <a:endParaRPr lang="en-US" sz="4000"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 name="Title 1"/>
          <p:cNvSpPr>
            <a:spLocks noGrp="1"/>
          </p:cNvSpPr>
          <p:nvPr>
            <p:ph type="title"/>
          </p:nvPr>
        </p:nvSpPr>
        <p:spPr>
          <a:xfrm>
            <a:off x="53788" y="0"/>
            <a:ext cx="6866965" cy="1219200"/>
          </a:xfrm>
        </p:spPr>
        <p:style>
          <a:lnRef idx="1">
            <a:schemeClr val="accent1"/>
          </a:lnRef>
          <a:fillRef idx="2">
            <a:schemeClr val="accent1"/>
          </a:fillRef>
          <a:effectRef idx="1">
            <a:schemeClr val="accent1"/>
          </a:effectRef>
          <a:fontRef idx="minor">
            <a:schemeClr val="dk1"/>
          </a:fontRef>
        </p:style>
        <p:txBody>
          <a:bodyPr anchor="ctr">
            <a:noAutofit/>
          </a:bodyPr>
          <a:lstStyle/>
          <a:p>
            <a:pPr algn="just" rtl="1"/>
            <a:r>
              <a:rPr lang="fa-IR" dirty="0" smtClean="0">
                <a:solidFill>
                  <a:schemeClr val="bg2">
                    <a:lumMod val="25000"/>
                  </a:schemeClr>
                </a:solidFill>
                <a:cs typeface="B Titr" panose="00000700000000000000" pitchFamily="2" charset="-78"/>
              </a:rPr>
              <a:t>غروب ستاره حله:</a:t>
            </a:r>
            <a:endParaRPr lang="fa-IR" dirty="0">
              <a:solidFill>
                <a:schemeClr val="bg2">
                  <a:lumMod val="25000"/>
                </a:schemeClr>
              </a:solidFill>
              <a:cs typeface="B Titr" panose="00000700000000000000" pitchFamily="2" charset="-78"/>
            </a:endParaRPr>
          </a:p>
        </p:txBody>
      </p:sp>
    </p:spTree>
    <p:extLst>
      <p:ext uri="{BB962C8B-B14F-4D97-AF65-F5344CB8AC3E}">
        <p14:creationId xmlns:p14="http://schemas.microsoft.com/office/powerpoint/2010/main" val="1420409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54735" y="458688"/>
            <a:ext cx="7848600" cy="6170712"/>
          </a:xfrm>
        </p:spPr>
        <p:txBody>
          <a:bodyPr>
            <a:normAutofit/>
          </a:bodyPr>
          <a:lstStyle/>
          <a:p>
            <a:pPr>
              <a:lnSpc>
                <a:spcPct val="150000"/>
              </a:lnSpc>
              <a:buNone/>
            </a:pPr>
            <a:r>
              <a:rPr lang="fa-IR" sz="4000" b="1" dirty="0" smtClean="0">
                <a:solidFill>
                  <a:srgbClr val="002060"/>
                </a:solidFill>
                <a:cs typeface="B Nazanin" pitchFamily="2" charset="-78"/>
              </a:rPr>
              <a:t>	</a:t>
            </a:r>
            <a:endParaRPr lang="fa-IR" sz="2400" b="1" dirty="0">
              <a:ln>
                <a:solidFill>
                  <a:srgbClr val="002060"/>
                </a:solidFill>
              </a:ln>
              <a:solidFill>
                <a:srgbClr val="002060"/>
              </a:solidFill>
              <a:cs typeface="B Nazanin" pitchFamily="2" charset="-78"/>
            </a:endParaRPr>
          </a:p>
        </p:txBody>
      </p:sp>
      <p:pic>
        <p:nvPicPr>
          <p:cNvPr id="1026" name="Picture 2" descr="Image result for ‫تصاویر خطی صلوات‬‎"/>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8688"/>
            <a:ext cx="6324600" cy="586591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50635616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5560" y="152400"/>
            <a:ext cx="6844840" cy="762000"/>
          </a:xfrm>
        </p:spPr>
        <p:style>
          <a:lnRef idx="1">
            <a:schemeClr val="accent1"/>
          </a:lnRef>
          <a:fillRef idx="2">
            <a:schemeClr val="accent1"/>
          </a:fillRef>
          <a:effectRef idx="1">
            <a:schemeClr val="accent1"/>
          </a:effectRef>
          <a:fontRef idx="minor">
            <a:schemeClr val="dk1"/>
          </a:fontRef>
        </p:style>
        <p:txBody>
          <a:bodyPr anchor="ctr">
            <a:noAutofit/>
          </a:bodyPr>
          <a:lstStyle/>
          <a:p>
            <a:pPr algn="r"/>
            <a:r>
              <a:rPr lang="fa-IR" dirty="0" smtClean="0">
                <a:solidFill>
                  <a:srgbClr val="002060"/>
                </a:solidFill>
                <a:cs typeface="B Titr" panose="00000700000000000000" pitchFamily="2" charset="-78"/>
              </a:rPr>
              <a:t>زندگی نامه علامه حلی</a:t>
            </a:r>
            <a:r>
              <a:rPr lang="fa-IR" sz="4400" dirty="0" smtClean="0">
                <a:solidFill>
                  <a:srgbClr val="002060"/>
                </a:solidFill>
                <a:cs typeface="B Titr" panose="00000700000000000000" pitchFamily="2" charset="-78"/>
              </a:rPr>
              <a:t>: </a:t>
            </a:r>
            <a:endParaRPr lang="fa-IR" sz="4400" dirty="0">
              <a:solidFill>
                <a:srgbClr val="002060"/>
              </a:solidFill>
              <a:cs typeface="B Titr" panose="00000700000000000000" pitchFamily="2" charset="-78"/>
            </a:endParaRPr>
          </a:p>
        </p:txBody>
      </p:sp>
      <p:sp>
        <p:nvSpPr>
          <p:cNvPr id="2" name="Content Placeholder 1"/>
          <p:cNvSpPr>
            <a:spLocks noGrp="1"/>
          </p:cNvSpPr>
          <p:nvPr>
            <p:ph idx="1"/>
          </p:nvPr>
        </p:nvSpPr>
        <p:spPr>
          <a:xfrm>
            <a:off x="202050" y="1066800"/>
            <a:ext cx="6808350" cy="5410200"/>
          </a:xfrm>
        </p:spPr>
        <p:txBody>
          <a:bodyPr anchor="ctr">
            <a:normAutofit fontScale="62500" lnSpcReduction="20000"/>
          </a:bodyPr>
          <a:lstStyle/>
          <a:p>
            <a:pPr marL="0" lvl="0" indent="0" algn="just" rtl="1">
              <a:lnSpc>
                <a:spcPct val="170000"/>
              </a:lnSpc>
              <a:buNone/>
            </a:pPr>
            <a:r>
              <a:rPr lang="fa-IR" sz="3800" b="1" dirty="0" smtClean="0">
                <a:ln>
                  <a:solidFill>
                    <a:srgbClr val="002060"/>
                  </a:solidFill>
                </a:ln>
                <a:solidFill>
                  <a:srgbClr val="002060"/>
                </a:solidFill>
                <a:cs typeface="B Nazanin" pitchFamily="2" charset="-78"/>
              </a:rPr>
              <a:t>1.حسن بن یوسف مطهر حلی، معروف به علامه حلی.</a:t>
            </a:r>
          </a:p>
          <a:p>
            <a:pPr marL="0" lvl="0" indent="0" algn="just" rtl="1">
              <a:lnSpc>
                <a:spcPct val="170000"/>
              </a:lnSpc>
              <a:buNone/>
            </a:pPr>
            <a:r>
              <a:rPr lang="fa-IR" sz="3800" b="1" dirty="0" smtClean="0">
                <a:ln>
                  <a:solidFill>
                    <a:srgbClr val="002060"/>
                  </a:solidFill>
                </a:ln>
                <a:solidFill>
                  <a:srgbClr val="002060"/>
                </a:solidFill>
                <a:cs typeface="B Nazanin" pitchFamily="2" charset="-78"/>
              </a:rPr>
              <a:t>2.ایشان در شب جمعه 29 رمضان سال 648 قمری در شهر حله بدنیا آمد.</a:t>
            </a:r>
          </a:p>
          <a:p>
            <a:pPr marL="0" lvl="0" indent="0" algn="just" rtl="1">
              <a:lnSpc>
                <a:spcPct val="170000"/>
              </a:lnSpc>
              <a:buNone/>
            </a:pPr>
            <a:r>
              <a:rPr lang="fa-IR" sz="3800" b="1" dirty="0" smtClean="0">
                <a:ln>
                  <a:solidFill>
                    <a:srgbClr val="002060"/>
                  </a:solidFill>
                </a:ln>
                <a:solidFill>
                  <a:srgbClr val="002060"/>
                </a:solidFill>
                <a:cs typeface="B Nazanin" pitchFamily="2" charset="-78"/>
              </a:rPr>
              <a:t>3.شهر حله یکی از شهرهای عراق و نزدیک به نجف اشرف           می باشد.</a:t>
            </a:r>
          </a:p>
          <a:p>
            <a:pPr marL="0" lvl="0" indent="0" algn="just" rtl="1">
              <a:lnSpc>
                <a:spcPct val="170000"/>
              </a:lnSpc>
              <a:buNone/>
            </a:pPr>
            <a:r>
              <a:rPr lang="fa-IR" sz="3800" b="1" dirty="0" smtClean="0">
                <a:ln>
                  <a:solidFill>
                    <a:srgbClr val="002060"/>
                  </a:solidFill>
                </a:ln>
                <a:solidFill>
                  <a:srgbClr val="002060"/>
                </a:solidFill>
                <a:cs typeface="B Nazanin" pitchFamily="2" charset="-78"/>
              </a:rPr>
              <a:t>4. پدرش یوسف بن مطهر از متکلمان و عالمان علم اصول در حله بود.</a:t>
            </a:r>
          </a:p>
          <a:p>
            <a:pPr marL="0" lvl="0" indent="0" algn="just" rtl="1">
              <a:lnSpc>
                <a:spcPct val="170000"/>
              </a:lnSpc>
              <a:buNone/>
            </a:pPr>
            <a:r>
              <a:rPr lang="fa-IR" sz="3800" b="1" dirty="0" smtClean="0">
                <a:ln>
                  <a:solidFill>
                    <a:srgbClr val="002060"/>
                  </a:solidFill>
                </a:ln>
                <a:solidFill>
                  <a:srgbClr val="002060"/>
                </a:solidFill>
                <a:cs typeface="B Nazanin" pitchFamily="2" charset="-78"/>
              </a:rPr>
              <a:t>5. ایشان قبل از رسیدن به سن بلوغ به درجه اجتهاد رسید.</a:t>
            </a:r>
            <a:endParaRPr lang="fa-IR" sz="3200" b="1" dirty="0" smtClean="0">
              <a:solidFill>
                <a:srgbClr val="002060"/>
              </a:solidFill>
              <a:cs typeface="B Titr" panose="00000700000000000000" pitchFamily="2" charset="-78"/>
            </a:endParaRPr>
          </a:p>
          <a:p>
            <a:pPr marL="0" indent="0" algn="just">
              <a:lnSpc>
                <a:spcPct val="220000"/>
              </a:lnSpc>
              <a:buNone/>
            </a:pPr>
            <a:endParaRPr lang="en-US"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1399565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 calcmode="lin" valueType="num">
                                      <p:cBhvr>
                                        <p:cTn id="20"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 calcmode="lin" valueType="num">
                                      <p:cBhvr>
                                        <p:cTn id="26"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17" presetClass="entr" presetSubtype="10" fill="hold"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 calcmode="lin" valueType="num">
                                      <p:cBhvr>
                                        <p:cTn id="32"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17" presetClass="entr" presetSubtype="10" fill="hold" nodeType="clickEffect">
                                  <p:stCondLst>
                                    <p:cond delay="0"/>
                                  </p:stCondLst>
                                  <p:childTnLst>
                                    <p:set>
                                      <p:cBhvr>
                                        <p:cTn id="37" dur="1" fill="hold">
                                          <p:stCondLst>
                                            <p:cond delay="0"/>
                                          </p:stCondLst>
                                        </p:cTn>
                                        <p:tgtEl>
                                          <p:spTgt spid="2">
                                            <p:txEl>
                                              <p:pRg st="4" end="4"/>
                                            </p:txEl>
                                          </p:spTgt>
                                        </p:tgtEl>
                                        <p:attrNameLst>
                                          <p:attrName>style.visibility</p:attrName>
                                        </p:attrNameLst>
                                      </p:cBhvr>
                                      <p:to>
                                        <p:strVal val="visible"/>
                                      </p:to>
                                    </p:set>
                                    <p:anim calcmode="lin" valueType="num">
                                      <p:cBhvr>
                                        <p:cTn id="3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19953"/>
            <a:ext cx="6629400" cy="5728447"/>
          </a:xfrm>
        </p:spPr>
        <p:txBody>
          <a:bodyPr anchor="ctr">
            <a:normAutofit fontScale="85000" lnSpcReduction="20000"/>
          </a:bodyPr>
          <a:lstStyle/>
          <a:p>
            <a:pPr marL="0" lvl="0" indent="0" algn="just" rtl="1">
              <a:lnSpc>
                <a:spcPct val="170000"/>
              </a:lnSpc>
              <a:buNone/>
            </a:pPr>
            <a:r>
              <a:rPr lang="fa-IR" sz="3800" b="1" dirty="0" smtClean="0">
                <a:ln>
                  <a:solidFill>
                    <a:srgbClr val="002060"/>
                  </a:solidFill>
                </a:ln>
                <a:solidFill>
                  <a:srgbClr val="002060"/>
                </a:solidFill>
                <a:cs typeface="B Nazanin" pitchFamily="2" charset="-78"/>
              </a:rPr>
              <a:t>6. علامه حلی به سبب کسب فضلیت های بسیار در سن کم در نزد خانواده و دانشمندان به جمال الدین مشهور شد.</a:t>
            </a:r>
          </a:p>
          <a:p>
            <a:pPr marL="0" lvl="0" indent="0" algn="just" rtl="1">
              <a:lnSpc>
                <a:spcPct val="170000"/>
              </a:lnSpc>
              <a:buNone/>
            </a:pPr>
            <a:r>
              <a:rPr lang="fa-IR" sz="3800" b="1" dirty="0" smtClean="0">
                <a:ln>
                  <a:solidFill>
                    <a:srgbClr val="002060"/>
                  </a:solidFill>
                </a:ln>
                <a:solidFill>
                  <a:srgbClr val="002060"/>
                </a:solidFill>
                <a:cs typeface="B Nazanin" pitchFamily="2" charset="-78"/>
              </a:rPr>
              <a:t>7. از ویژگی های اخلاقی علامه خلوص، تقوا، تواضع،  حلم و بردباری اوست.</a:t>
            </a:r>
          </a:p>
          <a:p>
            <a:pPr marL="0" lvl="0" indent="0" algn="just" rtl="1">
              <a:lnSpc>
                <a:spcPct val="170000"/>
              </a:lnSpc>
              <a:buNone/>
            </a:pPr>
            <a:r>
              <a:rPr lang="fa-IR" sz="3800" b="1" dirty="0" smtClean="0">
                <a:ln>
                  <a:solidFill>
                    <a:srgbClr val="002060"/>
                  </a:solidFill>
                </a:ln>
                <a:solidFill>
                  <a:srgbClr val="002060"/>
                </a:solidFill>
                <a:cs typeface="B Nazanin" pitchFamily="2" charset="-78"/>
              </a:rPr>
              <a:t>8. علامه حلی اهل کار، تلاش، زهد و سخاوت بود.</a:t>
            </a:r>
            <a:endParaRPr lang="en-US" dirty="0"/>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880882360"/>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19953"/>
            <a:ext cx="6629400" cy="5728447"/>
          </a:xfrm>
        </p:spPr>
        <p:txBody>
          <a:bodyPr anchor="ctr">
            <a:normAutofit fontScale="77500" lnSpcReduction="20000"/>
          </a:bodyPr>
          <a:lstStyle/>
          <a:p>
            <a:pPr marL="0" lvl="0" indent="0" algn="just" rtl="1">
              <a:lnSpc>
                <a:spcPct val="170000"/>
              </a:lnSpc>
              <a:buNone/>
            </a:pPr>
            <a:r>
              <a:rPr lang="fa-IR" sz="3800" b="1" dirty="0" smtClean="0">
                <a:ln>
                  <a:solidFill>
                    <a:srgbClr val="002060"/>
                  </a:solidFill>
                </a:ln>
                <a:solidFill>
                  <a:srgbClr val="002060"/>
                </a:solidFill>
                <a:cs typeface="B Nazanin" pitchFamily="2" charset="-78"/>
              </a:rPr>
              <a:t>9. ایشان پس از مرگ محقق حلی </a:t>
            </a:r>
            <a:r>
              <a:rPr lang="fa-IR" sz="2400" b="1" dirty="0" smtClean="0">
                <a:ln>
                  <a:solidFill>
                    <a:srgbClr val="002060"/>
                  </a:solidFill>
                </a:ln>
                <a:solidFill>
                  <a:srgbClr val="002060"/>
                </a:solidFill>
                <a:cs typeface="B Nazanin" pitchFamily="2" charset="-78"/>
              </a:rPr>
              <a:t>( دایی علامه حلی)‌ </a:t>
            </a:r>
            <a:r>
              <a:rPr lang="fa-IR" sz="3800" b="1" dirty="0" smtClean="0">
                <a:ln>
                  <a:solidFill>
                    <a:srgbClr val="002060"/>
                  </a:solidFill>
                </a:ln>
                <a:solidFill>
                  <a:srgbClr val="002060"/>
                </a:solidFill>
                <a:cs typeface="B Nazanin" pitchFamily="2" charset="-78"/>
              </a:rPr>
              <a:t>در سال 676 قمری،علماء و دانشمندان و شاگردان ایشان را (علامه)‌ به عنوان مرجعیت شیعه برگزیدند.</a:t>
            </a:r>
          </a:p>
          <a:p>
            <a:pPr marL="0" lvl="0" indent="0" algn="just" rtl="1">
              <a:lnSpc>
                <a:spcPct val="170000"/>
              </a:lnSpc>
              <a:buNone/>
            </a:pPr>
            <a:r>
              <a:rPr lang="fa-IR" sz="3800" b="1" dirty="0" smtClean="0">
                <a:ln>
                  <a:solidFill>
                    <a:srgbClr val="002060"/>
                  </a:solidFill>
                </a:ln>
                <a:solidFill>
                  <a:srgbClr val="002060"/>
                </a:solidFill>
                <a:cs typeface="B Nazanin" pitchFamily="2" charset="-78"/>
              </a:rPr>
              <a:t>10. علامه حلی در 21 محرم سال 726 قمری در سن 78 سالگی فوت می کنند و در حرم مطهرحضرت              «علی بن ابیطالب» به خاک سپرده می شود.</a:t>
            </a:r>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224811421"/>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19953"/>
            <a:ext cx="6629400" cy="5728447"/>
          </a:xfrm>
        </p:spPr>
        <p:txBody>
          <a:bodyPr anchor="ctr">
            <a:normAutofit fontScale="92500"/>
          </a:bodyPr>
          <a:lstStyle/>
          <a:p>
            <a:pPr marL="0" lvl="0" indent="0" algn="just" rtl="1">
              <a:lnSpc>
                <a:spcPct val="170000"/>
              </a:lnSpc>
              <a:buNone/>
            </a:pPr>
            <a:r>
              <a:rPr lang="fa-IR" sz="3800" b="1" dirty="0" smtClean="0">
                <a:ln>
                  <a:solidFill>
                    <a:srgbClr val="002060"/>
                  </a:solidFill>
                </a:ln>
                <a:solidFill>
                  <a:srgbClr val="002060"/>
                </a:solidFill>
                <a:cs typeface="B Nazanin" pitchFamily="2" charset="-78"/>
              </a:rPr>
              <a:t>11. کرامات علامه حلی،‌ملاقات با امام زمان (عج)، ایشان موفق ترین  و پرکار ترین فقهاء نامدار شیعه از نظر تالیف دارند اگر کل صفحات تالیفات ایشان را جمع کنیم و بر تعداد روزهای دنیای ایشان تقسیم کنیم روزی هزار سطر مطلب نوشته است.</a:t>
            </a:r>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5218856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19953"/>
            <a:ext cx="6629400" cy="5728447"/>
          </a:xfrm>
        </p:spPr>
        <p:txBody>
          <a:bodyPr anchor="ctr">
            <a:normAutofit fontScale="77500" lnSpcReduction="20000"/>
          </a:bodyPr>
          <a:lstStyle/>
          <a:p>
            <a:pPr marL="0" lvl="0" indent="0" algn="just" rtl="1">
              <a:lnSpc>
                <a:spcPct val="170000"/>
              </a:lnSpc>
              <a:buNone/>
            </a:pPr>
            <a:r>
              <a:rPr lang="fa-IR" sz="3800" b="1" dirty="0" smtClean="0">
                <a:ln>
                  <a:solidFill>
                    <a:srgbClr val="002060"/>
                  </a:solidFill>
                </a:ln>
                <a:solidFill>
                  <a:srgbClr val="002060"/>
                </a:solidFill>
                <a:cs typeface="B Nazanin" pitchFamily="2" charset="-78"/>
              </a:rPr>
              <a:t>12.علامه حلی حدود یک دهم از عمرش  را در ایران گذراندند و ایشان در نشر علوم و معارف اهل البیت </a:t>
            </a:r>
            <a:r>
              <a:rPr lang="fa-IR" sz="1600" b="1" dirty="0" smtClean="0">
                <a:ln>
                  <a:solidFill>
                    <a:srgbClr val="002060"/>
                  </a:solidFill>
                </a:ln>
                <a:solidFill>
                  <a:srgbClr val="002060"/>
                </a:solidFill>
                <a:cs typeface="B Nazanin" pitchFamily="2" charset="-78"/>
              </a:rPr>
              <a:t>علیهم السلام  </a:t>
            </a:r>
            <a:r>
              <a:rPr lang="fa-IR" sz="3800" b="1" dirty="0" smtClean="0">
                <a:ln>
                  <a:solidFill>
                    <a:srgbClr val="002060"/>
                  </a:solidFill>
                </a:ln>
                <a:solidFill>
                  <a:srgbClr val="002060"/>
                </a:solidFill>
                <a:cs typeface="B Nazanin" pitchFamily="2" charset="-78"/>
              </a:rPr>
              <a:t>کوشید  و مسبب شد یازدهمین  شاه ایلخانیان (سلطان محمد خدابنده) شیعه گردد . علامه در شهر سلطانیه  زندگی می کرد. علامه حلی در سال 716 قمری پس از مرگ سلطان محمد خدابنده به سرزمین  حله برگشت و تا آخر عمر منصب مرجعیت و فتوی و زعامت شیعیان را بر عهده داشت.</a:t>
            </a:r>
          </a:p>
        </p:txBody>
      </p:sp>
      <p:sp>
        <p:nvSpPr>
          <p:cNvPr id="3" name="Rectangle 2"/>
          <p:cNvSpPr/>
          <p:nvPr/>
        </p:nvSpPr>
        <p:spPr>
          <a:xfrm>
            <a:off x="8153400" y="0"/>
            <a:ext cx="9906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58064508"/>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10914</TotalTime>
  <Words>3118</Words>
  <Application>Microsoft Office PowerPoint</Application>
  <PresentationFormat>On-screen Show (4:3)</PresentationFormat>
  <Paragraphs>149</Paragraphs>
  <Slides>46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Arial</vt:lpstr>
      <vt:lpstr>B Nazanin</vt:lpstr>
      <vt:lpstr>B Titr</vt:lpstr>
      <vt:lpstr>Calibri</vt:lpstr>
      <vt:lpstr>Tahoma</vt:lpstr>
      <vt:lpstr>Trebuchet MS</vt:lpstr>
      <vt:lpstr>Wingdings 3</vt:lpstr>
      <vt:lpstr>Facet</vt:lpstr>
      <vt:lpstr>روش فهم حدیثی علامه حلی </vt:lpstr>
      <vt:lpstr>PowerPoint Presentation</vt:lpstr>
      <vt:lpstr>فهم روایت و عمل به آن </vt:lpstr>
      <vt:lpstr>  مقدمه: </vt:lpstr>
      <vt:lpstr>زندگی نامه علامه حلی: </vt:lpstr>
      <vt:lpstr>PowerPoint Presentation</vt:lpstr>
      <vt:lpstr>PowerPoint Presentation</vt:lpstr>
      <vt:lpstr>PowerPoint Presentation</vt:lpstr>
      <vt:lpstr>PowerPoint Presentation</vt:lpstr>
      <vt:lpstr>به تعدادی از استادان آن فقید سعید می پردازیم</vt:lpstr>
      <vt:lpstr>PowerPoint Presentation</vt:lpstr>
      <vt:lpstr>گنجینه ماندگار</vt:lpstr>
      <vt:lpstr>درخدمت امام زمان علیه السلام</vt:lpstr>
      <vt:lpstr>PowerPoint Presentation</vt:lpstr>
      <vt:lpstr>PowerPoint Presentation</vt:lpstr>
      <vt:lpstr>PowerPoint Presentation</vt:lpstr>
      <vt:lpstr>تلاش های چند تن از بزرگان در این دوره</vt:lpstr>
      <vt:lpstr>محمدون ثلاث اُوَل</vt:lpstr>
      <vt:lpstr>قرن ششم تا نهم که به دوره رکود نسبی اشتهار دارد</vt:lpstr>
      <vt:lpstr>قرن دهم و یازدهم و دوازدهم که به دوره شکوفایی اشتهار دارد</vt:lpstr>
      <vt:lpstr>مقصود صاحبان جوامع حدیثی ثانویه شیعه</vt:lpstr>
      <vt:lpstr>PowerPoint Presentation</vt:lpstr>
      <vt:lpstr>خلاصه فقه الحدیثی در پنج دوره</vt:lpstr>
      <vt:lpstr>PowerPoint Presentation</vt:lpstr>
      <vt:lpstr>تعریف  فقه الحدیثی</vt:lpstr>
      <vt:lpstr>برخی از فواید فقه الحدیث عبارتند از:</vt:lpstr>
      <vt:lpstr>فایده فهم حدیث:</vt:lpstr>
      <vt:lpstr>PowerPoint Presentation</vt:lpstr>
      <vt:lpstr>تقسیمات حدیث براساس دو محوراست:</vt:lpstr>
      <vt:lpstr>PowerPoint Presentation</vt:lpstr>
      <vt:lpstr>PowerPoint Presentation</vt:lpstr>
      <vt:lpstr>PowerPoint Presentation</vt:lpstr>
      <vt:lpstr>روش فهم حدیث:</vt:lpstr>
      <vt:lpstr>شیوه اعتبار سنجی در قدماء:</vt:lpstr>
      <vt:lpstr>آثار حدیثی علامه حلی:</vt:lpstr>
      <vt:lpstr>آثار رجالی علامه حلی:</vt:lpstr>
      <vt:lpstr>گزارش تفضیلی مختصر سه اثر علامه حلی:</vt:lpstr>
      <vt:lpstr>PowerPoint Presentation</vt:lpstr>
      <vt:lpstr>روش فهم حدیث علامه حلی:</vt:lpstr>
      <vt:lpstr>PowerPoint Presentation</vt:lpstr>
      <vt:lpstr>PowerPoint Presentation</vt:lpstr>
      <vt:lpstr>PowerPoint Presentation</vt:lpstr>
      <vt:lpstr>مولفاته فی علم الحدیث:</vt:lpstr>
      <vt:lpstr>مولفاته فی علم الحدیث:</vt:lpstr>
      <vt:lpstr>غروب ستاره حله:</vt:lpstr>
      <vt:lpstr>PowerPoint Presentation</vt:lpstr>
    </vt:vector>
  </TitlesOfParts>
  <Company>MRT www.Win2Farsi.com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MRT</dc:creator>
  <cp:lastModifiedBy>user</cp:lastModifiedBy>
  <cp:revision>1184</cp:revision>
  <cp:lastPrinted>2017-12-16T11:36:29Z</cp:lastPrinted>
  <dcterms:created xsi:type="dcterms:W3CDTF">2011-04-25T17:46:16Z</dcterms:created>
  <dcterms:modified xsi:type="dcterms:W3CDTF">2019-12-31T07:12:00Z</dcterms:modified>
</cp:coreProperties>
</file>