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311" r:id="rId2"/>
    <p:sldId id="312" r:id="rId3"/>
    <p:sldId id="313" r:id="rId4"/>
    <p:sldId id="351" r:id="rId5"/>
    <p:sldId id="368" r:id="rId6"/>
    <p:sldId id="369" r:id="rId7"/>
    <p:sldId id="391" r:id="rId8"/>
    <p:sldId id="370" r:id="rId9"/>
    <p:sldId id="371" r:id="rId10"/>
    <p:sldId id="379" r:id="rId11"/>
    <p:sldId id="372" r:id="rId12"/>
    <p:sldId id="361" r:id="rId13"/>
    <p:sldId id="392" r:id="rId14"/>
    <p:sldId id="373" r:id="rId15"/>
    <p:sldId id="380" r:id="rId16"/>
    <p:sldId id="393" r:id="rId17"/>
    <p:sldId id="374" r:id="rId18"/>
    <p:sldId id="375" r:id="rId19"/>
    <p:sldId id="394" r:id="rId20"/>
    <p:sldId id="381" r:id="rId21"/>
    <p:sldId id="382" r:id="rId22"/>
    <p:sldId id="383" r:id="rId23"/>
    <p:sldId id="395" r:id="rId24"/>
    <p:sldId id="384" r:id="rId25"/>
    <p:sldId id="396" r:id="rId26"/>
    <p:sldId id="385" r:id="rId27"/>
    <p:sldId id="386" r:id="rId28"/>
    <p:sldId id="397" r:id="rId29"/>
    <p:sldId id="387" r:id="rId30"/>
    <p:sldId id="388" r:id="rId31"/>
    <p:sldId id="389" r:id="rId32"/>
    <p:sldId id="398" r:id="rId33"/>
    <p:sldId id="390" r:id="rId34"/>
  </p:sldIdLst>
  <p:sldSz cx="9144000" cy="6858000" type="screen4x3"/>
  <p:notesSz cx="6735763" cy="9799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FFFF"/>
    <a:srgbClr val="FF5050"/>
    <a:srgbClr val="FFFF66"/>
    <a:srgbClr val="9D0F4F"/>
    <a:srgbClr val="0066FF"/>
    <a:srgbClr val="75FFFF"/>
    <a:srgbClr val="A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44" d="100"/>
          <a:sy n="44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562B-33A4-4378-8AA3-7A95401C4FCC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0E8A-0579-4919-9574-CF465DC9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932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746C78-7E9C-4D17-B6BE-BA41A2A8AEED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6932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D87ED-55FA-4692-9461-0D9F171A3D0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80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4A3F1F-EC9F-4820-9546-D2600D72AF67}" type="datetimeFigureOut">
              <a:rPr lang="fa-IR" smtClean="0"/>
              <a:pPr/>
              <a:t>04/09/1436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89085B-4A30-4E4D-B79F-3334FF880EA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1772816"/>
            <a:ext cx="5760640" cy="151087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fa-IR" sz="100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چـــرا ؟</a:t>
            </a:r>
            <a:endParaRPr lang="fa-IR" sz="100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17458"/>
            <a:ext cx="2699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Nazanin" pitchFamily="2" charset="-78"/>
              </a:rPr>
              <a:t>جامعه تعلیمات اسلامی</a:t>
            </a:r>
          </a:p>
          <a:p>
            <a:pPr algn="ctr"/>
            <a:r>
              <a:rPr lang="fa-I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Nazanin" pitchFamily="2" charset="-78"/>
              </a:rPr>
              <a:t>سال تحصیلی94-1393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27784" y="3861048"/>
            <a:ext cx="5472608" cy="18002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  <a:ea typeface="+mj-ea"/>
                <a:cs typeface="B Titr" pitchFamily="2" charset="-78"/>
              </a:rPr>
              <a:t>طراحی </a:t>
            </a:r>
            <a:r>
              <a:rPr kumimoji="0" lang="fa-IR" sz="32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برنامه عمل</a:t>
            </a:r>
          </a:p>
          <a:p>
            <a:pPr marL="0" marR="0" lvl="0" indent="0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  <a:ea typeface="+mj-ea"/>
                <a:cs typeface="B Titr" pitchFamily="2" charset="-78"/>
              </a:rPr>
              <a:t>مبادله موافقت نامه</a:t>
            </a:r>
          </a:p>
          <a:p>
            <a:pPr marL="0" marR="0" lvl="0" indent="0" defTabSz="914400" rtl="1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مستندسازی تج</a:t>
            </a:r>
            <a:r>
              <a:rPr lang="fa-I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  <a:ea typeface="+mj-ea"/>
                <a:cs typeface="B Titr" pitchFamily="2" charset="-78"/>
              </a:rPr>
              <a:t>ارب</a:t>
            </a:r>
            <a:r>
              <a:rPr kumimoji="0" lang="fa-IR" sz="32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 ناب و نوآوری ها</a:t>
            </a:r>
            <a:endParaRPr kumimoji="0" lang="fa-IR" sz="3200" b="1" i="0" u="none" strike="noStrike" kern="120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طراحی برنامه عمل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484784"/>
            <a:ext cx="7696200" cy="51845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3. دستیابی </a:t>
            </a:r>
            <a:r>
              <a:rPr lang="fa-IR" sz="22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به توافق  و جلب حمایت نیروی انسانی از برنامه ؛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4. طراحی </a:t>
            </a:r>
            <a:r>
              <a:rPr lang="fa-IR" sz="22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با بازشماری منطقی سلسله عملیات متوالی و قابل اجرا </a:t>
            </a: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« که </a:t>
            </a:r>
            <a:r>
              <a:rPr lang="fa-IR" sz="22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پیچیده ترین مرحله در طراحی برنامه عمل است</a:t>
            </a: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.»</a:t>
            </a:r>
            <a:endParaRPr lang="fa-IR" sz="220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5. تصویب در شورای برنامه ریزی مدرسه در زمان مقرّر؛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6. ساخت، ترویج و عمومی سازی گفتمان ترمیم نتایج و ترفیع جایگاه مدرسه در تعامل گسترده با نیروی انسانی، دانش آموزان و اولیاء؛</a:t>
            </a:r>
          </a:p>
        </p:txBody>
      </p:sp>
    </p:spTree>
    <p:extLst>
      <p:ext uri="{BB962C8B-B14F-4D97-AF65-F5344CB8AC3E}">
        <p14:creationId xmlns:p14="http://schemas.microsoft.com/office/powerpoint/2010/main" val="22804162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برخی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موانع تجهیز مدرسه به طراحی برنامه عمل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268760"/>
            <a:ext cx="7696200" cy="55892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تکرار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های سالهای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قبل،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بدون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دریافت بازخورد از آنها و نیز بدون ارزیابی از اثر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بخشی آنها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؛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اراده در مدرسه برای جلب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مشارکت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ذینفعان در تعیین، تدوین و تصویب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اهداف، گام ها، نتایج و پیامدهای پیش بینی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شده؛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تدوین و تصویب و انتشار برنامه  در زمان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بهنگام؛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رعایت ظرفیت و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توانمندی های اسمی و رسمی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در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طراحی، تصویب و ابلاغ برنامه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عمل؛</a:t>
            </a:r>
            <a:endParaRPr lang="fa-IR" sz="22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تدوین طرح پایش و کنترل برنامه در سه زمان پیش، حین و پس از اجرای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های عمل؛</a:t>
            </a:r>
            <a:endParaRPr lang="fa-IR" sz="22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02808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چرا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امضاء و مبادله موافقت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نامه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772816"/>
            <a:ext cx="7696200" cy="432048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روش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کارآمد برای پیشبرد مدیریت مبتنی بر هدف و نتیجه در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است.</a:t>
            </a:r>
          </a:p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تصمیمات امروز را برای پیامد های آینده، اتخاذ می کند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امکان اتخاذ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موضع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کارشناسی و تخصصی را برای ایجاد تغییرات رو به پیشرفت در مدرسه فراهم می کند.</a:t>
            </a:r>
            <a:endParaRPr lang="fa-IR" sz="22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Nazanin" pitchFamily="2" charset="-78"/>
            </a:endParaRPr>
          </a:p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 ها و ماموریت افراد را تعیین می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کند و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 محوری افراد را به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رسمیت           می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شناسد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چرا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امضاء و مبادله موافقت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نامه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7696200" cy="432048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را به اطلاعاتی تجهیز می کند که برای اتخاذ تصمیمات آینده مفید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 هماهنگ کننده بین برنامه های عملیاتی مدرسه را دارد. (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هماهنگی بین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فرآیندهای اصلی، توسعه ای و پشتیبانی را میسر می کند.)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زمینه های صرف انرژی، دقت و ظرفیت مدرسه را تعیین می کند.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پیشرفت عملکرد مدرسه را سنجش پذیر می سازد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964710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پیش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نیازهای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موافقت نامه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52128"/>
            <a:ext cx="7802978" cy="56612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دفتر </a:t>
            </a:r>
            <a:r>
              <a:rPr lang="fa-IR" sz="2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مرکزی :</a:t>
            </a:r>
            <a:endParaRPr lang="fa-IR" sz="2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فضای مدیریت دانش با استفاده از مستندات تجارب ناب و نوآوری های مدارس برای تبدیل مدرسه به مدرسه یادگیرنده؛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گسترش فرهنگ مدیریت اقناعی با تنظیم و اجرای نشست های هم اندیشی، همدلی و همکاری در مجموع ارتباطات؛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اعمال مشوقها و حمایت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 جامعه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مدارس مجری کارآمد و اثربخش موافقت نامه؛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آگاهی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بیشتر از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کوشش 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متناظر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 خدمات دفتر مرکزی با نقشها و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ماموریت 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درون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مدارس؛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ایجاد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هماهنگی بیشتر در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کوشش های کارگروه های تخصصی دفتر مرکزی؛ </a:t>
            </a:r>
          </a:p>
        </p:txBody>
      </p:sp>
    </p:spTree>
    <p:extLst>
      <p:ext uri="{BB962C8B-B14F-4D97-AF65-F5344CB8AC3E}">
        <p14:creationId xmlns:p14="http://schemas.microsoft.com/office/powerpoint/2010/main" val="136130128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پیش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نیازهای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موافقت نامه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512168"/>
            <a:ext cx="7696200" cy="46531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مدرسه :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تعهد و اعتقاد خود انگیخته مدیر محترم مدرسه به عنوان تصمیم گیرنده؛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ساخت،ترویج و عمومی سازی گفتمان ترمیم نتایج و ترفیع رتبه در تعامل با مجموع ذینفعان؛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هماهنگی و جلب مشارکت کادر محترم مدرسه برای ثبت و گردآوری داده های مورد نیاز وضع موجود در موافقت نامه؛ </a:t>
            </a:r>
          </a:p>
          <a:p>
            <a:pPr>
              <a:lnSpc>
                <a:spcPct val="200000"/>
              </a:lnSpc>
              <a:buNone/>
            </a:pP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521523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پیش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نیازهای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موافقت نامه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340768"/>
            <a:ext cx="7696200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مدرسه :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دریافت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جمع بندی نظرات معاونین و کادر محترم مدرسه برای پیش بینی درصد رشد برای سال تحصیلی آینده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؛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تدوین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پایش هفتگی، ماهانه، فصلی برای تحقق رشد پیش بینی شده در موافقت نامه؛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تبدیل راهبرد پیشبرد پیشرفت و ارتقای شاخص ها به گفتمان درون مدرسه ای در تعامل فکری با مجموع ذینفعان؛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>
              <a:lnSpc>
                <a:spcPct val="200000"/>
              </a:lnSpc>
              <a:buNone/>
            </a:pP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11408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556792"/>
            <a:ext cx="7696200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مدرسه :</a:t>
            </a:r>
            <a:endParaRPr lang="fa-IR" sz="2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آگاهی پیوسته مجموع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ذینفعان ( اولیا، نیروی انسانی و دانش آموزان ) از چگونگی تحقق اهداف و ارتقای شاخص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زمان و مدت مورد نیاز منطقی برای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اجرای بهینه آنها در مدرسه؛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استفاده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خدمات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مشاوران محترم درون و برون مدرسه 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زمینه های تخصصی هر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فعالیت؛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پیش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نیازهای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موافقت نامه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59142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برخی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موانع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امضاء و مبادله موافقت نامه 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268760"/>
            <a:ext cx="7696200" cy="5085184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اصرار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استمرار سبک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موجود و سخنانی مانند : </a:t>
            </a:r>
          </a:p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بگذارید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آنرا تجربه کرده و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ببینیم چه می شود؟ چنانچه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فایده ای دارد یا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نه؟       تقریباً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تمام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کوشش 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را محکوم به شکست می کند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خوب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دشمن عالی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تعلق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اراده مدیر و معاونین به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اداره عالی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مدرسه؛ 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مسئولیت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پذیری و نقش آفرینی ذینفعان از جمله معاونان و کادر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محترم آموزشی و پرورشی؛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5998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برخی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موانع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امضاء و مبادله موافقت نامه 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2016224"/>
            <a:ext cx="7696200" cy="414908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تعریف برنامه های عمل، متناسب با شاخص های موافقت نامه؛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یکپارچه نساختن برنامه ها و شاخص های هر برنامه از موافقت نامه و تاکید بی دلیل بر یک بخش از آن؛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پیش بینی مناسب رشد شاخص ها برای سال تحصیلی جدید؛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تدوین و اجرای طرح پایش برنامه ها و شاخص ها و ...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04150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togh98.Com-besm-8al8h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0"/>
            <a:ext cx="5854843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چرا مستندسازی تجارب ناب و نوآوری ها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7696200" cy="44837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قال رسول الله </a:t>
            </a:r>
            <a:r>
              <a:rPr lang="fa-IR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صلی الله علیه و آله و سلم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ارْبَعَةٌ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تَلْزَمُ كُلَّ ذى حِجىً وَ عَقْلٍ مِنْ اُمَّتى، قيلَ: يا رَسولَ اللّه‏ِ، ما هُنَّ؟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قالَ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اِسْتِماعُ الْعِلْمِ، وَ حِفْظُهُ، وَ نَشْرُهُ وَ الْعَمَلُ بِهِ؛ (تحف العقول، ص ۵۷)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چهار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چیز بر هر عاقل و خردمندى از امّت من واجب است. گفته شد: اى پیامبر خدا!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چهار چیز کدام‏اند؟ فرمودند: گوش فرادادن به دانش، نگهدارى، نشر و عمل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آن.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fa-IR" sz="1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9438549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چرا مستندسازی تجارب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ناب و نوآوری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ها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796" y="1844824"/>
            <a:ext cx="7696200" cy="410445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سرعت تغییرات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معرفت، یافته ها و علوم،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سرسام آور است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 دانش، برای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حفظ امتیازات رقابتی و ماندگاری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افزون گردیده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ماندگاری مدرسه به نوآوری نیروی انسانی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بومی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 دانش، پس از اقتباس، ره آورد ممتاز مستند سازی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گشودن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برای یادگرفتن و یاددادن، ضروری است.</a:t>
            </a:r>
          </a:p>
          <a:p>
            <a:pPr marL="0" indent="0">
              <a:lnSpc>
                <a:spcPct val="200000"/>
              </a:lnSpc>
              <a:buNone/>
            </a:pP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672469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چرا مستندسازی تجارب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ناب و نوآوری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ها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628800"/>
            <a:ext cx="7696200" cy="4536504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ثبت تاريخي، تحليلي و علمي تجارب، موفقيت هاي فردي و مدرسه اي را به ارمغان می آورد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ثبت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زمینه گسترش و فرهنگ متمایز و ناب مدرسه ای  را فراهم می سازد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زمينه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بازخواني رويدادهاي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گذشته،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امكان ارزيابي علمي نقاط قوت و ضعف مدرسه را فراهم می سازد. 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موجب فزونی توجه به مدرسه و مسائل آن از ابعاد و زواياي مختلف می شود.</a:t>
            </a:r>
          </a:p>
          <a:p>
            <a:pPr marL="0" indent="0">
              <a:lnSpc>
                <a:spcPct val="200000"/>
              </a:lnSpc>
              <a:buNone/>
            </a:pP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220001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چرا مستندسازی تجارب </a:t>
            </a:r>
            <a:r>
              <a:rPr lang="fa-IR" sz="35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ناب و نوآوری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ها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196752"/>
            <a:ext cx="7696200" cy="5472608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تصويري جامع از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رويدادهاي سازماني مرتبط به هم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در مدرسه، ارائه       می کند. 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ابزاري براي الگوبرداري از ناب ترین تجربيات ( </a:t>
            </a:r>
            <a:r>
              <a:rPr lang="en-US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Benchmarking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است.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يادگيري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 « مدرسه یادگیرنده » را تقویت و تسهیل می کند.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مهارت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بازخواني وقايع،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گردآوري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اطلاعات و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... را تقویت می کند.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موجب غلبه بر کاهلی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نوشتن و تقويت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مهارت نگارشي می شود.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توجه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افراد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به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ابعاد مختلف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رويدادها، ژرفای مسائل مدرسه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... جلب می کند.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buNone/>
            </a:pP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32652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988840"/>
            <a:ext cx="7696200" cy="4032448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دانایی و توانایی برای مستند سازی تجربه :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1. مساله </a:t>
            </a:r>
            <a:r>
              <a:rPr lang="fa-IR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ضرورت :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نقطه شروع هر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تجربه، بیان مسائل و تشخیص منشاء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 گیری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تجربه است.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2. نقطه </a:t>
            </a:r>
            <a:r>
              <a:rPr lang="fa-IR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تصمیم </a:t>
            </a:r>
            <a:r>
              <a:rPr lang="fa-IR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گیری :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طراحی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فرآیند حلّ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علمی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مسأله،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اینکه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چگونه با بررسی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مسأله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موجود، راهکار انتخابی را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برگزیده ایم؟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46888" lvl="1" indent="0">
              <a:lnSpc>
                <a:spcPct val="200000"/>
              </a:lnSpc>
              <a:buNone/>
            </a:pPr>
            <a:endParaRPr lang="fa-IR" sz="19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672404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556792"/>
            <a:ext cx="7696200" cy="4968552"/>
          </a:xfrm>
          <a:noFill/>
          <a:ln>
            <a:noFill/>
          </a:ln>
        </p:spPr>
        <p:txBody>
          <a:bodyPr>
            <a:noAutofit/>
          </a:bodyPr>
          <a:lstStyle/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3</a:t>
            </a:r>
            <a:r>
              <a:rPr lang="fa-IR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مراحل اجرا :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متن اصلی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تجربه،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در تشریح آن، طبقه بندی مناسب فعالیت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ها، رعایت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ترتیب و توالی اتفاقات دارای اهمیت است.</a:t>
            </a:r>
          </a:p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4. نتایج/پیامدها و تحلیل آن :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نشان می دهد که کارهای انجام شده دقیقا مدرسه را  به چه نتایجی رسانده است؟ و چگونه موجب حل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مسأله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است؟ در این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بخش میتوان فعالیت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انجام شده را تحلیل و با شیوه های مختلف، اثربخشی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آنها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نشان داد. این بخش را می توان از طریق نمودارها، نمون برگ ها، هیستوگرام ها، تحلیل های آماری، نظرسنجی و... گزارش کرد.</a:t>
            </a:r>
          </a:p>
          <a:p>
            <a:pPr marL="246888" lvl="1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46888" lvl="1" indent="0">
              <a:lnSpc>
                <a:spcPct val="200000"/>
              </a:lnSpc>
              <a:buNone/>
            </a:pPr>
            <a:endParaRPr lang="fa-IR" sz="19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64010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7817296" cy="4752528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تدارک و تمهید شرایط در سه زمینه :</a:t>
            </a: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</a:t>
            </a:r>
            <a:r>
              <a:rPr lang="fa-IR" sz="2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ایجاد </a:t>
            </a:r>
            <a:r>
              <a:rPr lang="fa-IR" sz="2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زیرساخت های </a:t>
            </a:r>
            <a:r>
              <a:rPr lang="fa-IR" sz="2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ساختاری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تشکیل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گروه، دفتر یا دبیرخانه مستندسازی به منظور مرور، ارزیابی و انتشار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تجارب ناب و نوآوری ها؛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اعتبار و امکانات برای گسترش فرهنگ تبدیل مدرسه به مدرسه یاد گیرنده با نظام مستندسازی تجارب ناب و نوآوری ها؛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3813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2276872"/>
            <a:ext cx="7696200" cy="37444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ب) ایجاد </a:t>
            </a:r>
            <a:r>
              <a:rPr lang="fa-IR" sz="2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زیرساخت های </a:t>
            </a:r>
            <a:r>
              <a:rPr lang="fa-IR" sz="2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فرهنگی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گسترش عوامل انگیزشی و درونی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 موضوع در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 نیروی انسانی مدرسه؛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توانمند سازی نیروی انسانی منتخب برای دستیابی به افزایش ضریب تأثیر و کارآمدی تجارب ناب در تبدیل مدرسه به مدرسه یادگیرنده و اشتراک گذاری دانش؛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85811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484784"/>
            <a:ext cx="7696200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</a:t>
            </a:r>
            <a:r>
              <a:rPr lang="fa-IR" sz="22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ایجاد </a:t>
            </a:r>
            <a:r>
              <a:rPr lang="fa-IR" sz="2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زیرساخت های حقوقی</a:t>
            </a:r>
            <a:endParaRPr lang="fa-IR" sz="22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تمهید شرایط دیده شدن برای تمام آفرینندگان تجارب ناب و نوآوری ها 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پذیرش مالکیت معنوی مستند به نام طراح و مدرسه؛ 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منابع اعتباری برای صاحبان تجارب ناب و نوآوری ها؛ 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لزوم بهره مندی از نگرش عمیق، فراگیر و منعطف برای ملاحظه همه ابعاد مدرسه تا مستند آن، امکان یاد گیری را برای ذائقه های دیگر فراهم سازد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8841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628800"/>
            <a:ext cx="7696200" cy="49685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ثبت تجربه علاوه بر تدوین و گزارش متنی و نوشتاری با نمایش فیلم، تصویر و         فن آوری های چند رسانه ای؛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( آنچه یک دیدن کند ادراک آن/ سالها نتوان نمودن با بیان )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لزوم بیان دقیق افکار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مفروضات، تحلیل های ذهنی خویش از مسایل، تصمیمات و اقدامات انجام شده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پرهیز از کلی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گویی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توصیف کلان؛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گزارش و بازگویی اثر محیط،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بویژه نقش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یاریگران؛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534576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4706"/>
            <a:ext cx="7696200" cy="566067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5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چرا طراحی برنامه عمل ؟</a:t>
            </a:r>
          </a:p>
          <a:p>
            <a:pPr marL="24688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پیش نیازهای طراحی برنامه عمل</a:t>
            </a:r>
          </a:p>
          <a:p>
            <a:pPr marL="24688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برخی موانع تجهیز مدرسه به طراحی برنامه عمل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5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چرا موافقت نامه ؟</a:t>
            </a:r>
          </a:p>
          <a:p>
            <a:pPr marL="24688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پیش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نیازهای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موافقت نامه</a:t>
            </a:r>
          </a:p>
          <a:p>
            <a:pPr marL="24688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برخی موانع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امضاء و مبادله موافقت نامه </a:t>
            </a:r>
            <a:endParaRPr lang="fa-IR" sz="22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Nazanin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sz="25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چرا مستند </a:t>
            </a:r>
            <a:r>
              <a:rPr lang="fa-IR" sz="25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سازی تجارب ناب و نوآوری ها ؟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پیش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نیازهای مستند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سازی تجارب ناب و نوآوری ها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برخی موانع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مستند </a:t>
            </a:r>
            <a:r>
              <a:rPr lang="fa-IR" sz="2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سازی </a:t>
            </a:r>
            <a:r>
              <a:rPr lang="fa-IR" sz="2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تجارب ناب و نوآوری ها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فهرست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484784"/>
            <a:ext cx="7696200" cy="518457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اعتقاد بر اینکه تجربیات، لزوماً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موفقیت ها را در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برنمیگیرد،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بلکه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مستندسازی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تجارب ناموفق هم بسیار مفید بوده و می تواند از بسیاری دوباره کاری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جلوگیری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شناسایی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اولویت 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موضوعی ثبت و مستندسازی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تجارب بر مبنای مسئولیت افراد در مدرسه همراه با تعیین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افرادی که در هر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موضوع، مسئولیت پاسخگویی هستند.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اذعان به اینکه مستند سازی تجارب ناب به بهبود خرده نظام های مدرسه، همراه با ایجاد تغییرات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مثبت، سازنده و پایدار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رویه ها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نگرش ها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تصمیم گیری ها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رفتارها در مدرسه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منجر می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89964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مستندسازی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23187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برخی موانع </a:t>
            </a:r>
            <a:r>
              <a:rPr lang="fa-IR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مستندسازی تجارب ناب و نوآوری ها 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916832"/>
            <a:ext cx="7681882" cy="4392488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توجهی فرهنگ حاکم بر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مدرسه،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فرهنگ اشتراک گذاری و تسهیم دانش؛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تخصیص وقت برای مستند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سازی؛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فقدان مهارت های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تسهیم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و مستند سازی؛ 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عدم توجه به گسترش عوامل انگیزشی نیروی انسانی و ارتقاء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قبال تسهیم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فقدان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امکانات حرفه ای  برای اشتراک گذاری دانش؛</a:t>
            </a:r>
          </a:p>
          <a:p>
            <a:pPr marL="0" indent="0">
              <a:lnSpc>
                <a:spcPct val="200000"/>
              </a:lnSpc>
              <a:buNone/>
            </a:pP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41472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32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نتیجه</a:t>
            </a:r>
            <a:endParaRPr lang="en-US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2918" y="1103594"/>
            <a:ext cx="7681882" cy="575440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آراستگی به تدبیر و منطق علمی و عقلانی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حصول اطمینان به پیشرفت در امور فرهنگی و علمی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افزایش ضریب تأثیر مدرسه در بهبود نظام تعلیم و تربیت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مستلزم تجهیز مدرسه به :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		       طراحی برنامه عمل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		      مبادله موافقت نامه</a:t>
            </a: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		      مستندسازی تجارب ناب و نوآوری ها است .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557490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0034" y="836712"/>
            <a:ext cx="764386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6600" b="1" dirty="0" smtClean="0">
                <a:solidFill>
                  <a:srgbClr val="002060"/>
                </a:solidFill>
                <a:cs typeface="B Nazanin" pitchFamily="2" charset="-78"/>
              </a:rPr>
              <a:t>		 اَللهُمَ </a:t>
            </a:r>
          </a:p>
          <a:p>
            <a:pPr algn="ctr">
              <a:buNone/>
            </a:pPr>
            <a:r>
              <a:rPr lang="fa-IR" sz="6600" b="1" dirty="0" smtClean="0">
                <a:solidFill>
                  <a:srgbClr val="002060"/>
                </a:solidFill>
                <a:cs typeface="B Nazanin" pitchFamily="2" charset="-78"/>
              </a:rPr>
              <a:t>فَاسئَلُکَ الاِشتِغالَ </a:t>
            </a:r>
          </a:p>
          <a:p>
            <a:pPr algn="ctr">
              <a:buNone/>
            </a:pPr>
            <a:r>
              <a:rPr lang="fa-IR" sz="6600" b="1" dirty="0" smtClean="0">
                <a:solidFill>
                  <a:srgbClr val="002060"/>
                </a:solidFill>
                <a:cs typeface="B Nazanin" pitchFamily="2" charset="-78"/>
              </a:rPr>
              <a:t>بِما یُقَـرِّبُنی اِلَیک</a:t>
            </a:r>
          </a:p>
          <a:p>
            <a:pPr>
              <a:buNone/>
            </a:pPr>
            <a:endParaRPr lang="fa-IR" sz="40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4000" b="1" dirty="0" smtClean="0">
                <a:solidFill>
                  <a:srgbClr val="002060"/>
                </a:solidFill>
                <a:cs typeface="B Nazanin" pitchFamily="2" charset="-78"/>
              </a:rPr>
              <a:t>				        		  </a:t>
            </a:r>
            <a:r>
              <a:rPr lang="fa-IR" sz="24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جامعـه تعلیمات اسـلامی</a:t>
            </a:r>
          </a:p>
          <a:p>
            <a:pPr>
              <a:buNone/>
            </a:pPr>
            <a:r>
              <a:rPr lang="fa-IR" sz="24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				         		    سال تحصیلی 94-1393</a:t>
            </a:r>
            <a:endParaRPr lang="fa-IR" sz="24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4657762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4744"/>
            <a:ext cx="7621960" cy="5733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قال </a:t>
            </a: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رسول الله </a:t>
            </a:r>
            <a:r>
              <a:rPr lang="fa-IR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صلی الله علیه و آله و </a:t>
            </a:r>
            <a:r>
              <a:rPr lang="fa-IR" sz="1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سلم</a:t>
            </a:r>
          </a:p>
          <a:p>
            <a:pPr>
              <a:lnSpc>
                <a:spcPct val="150000"/>
              </a:lnSpc>
              <a:buNone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یابن مسعود اذا عملت عملا فاعمل بعلم و عقل 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            </a:t>
            </a:r>
          </a:p>
          <a:p>
            <a:pPr>
              <a:lnSpc>
                <a:spcPct val="150000"/>
              </a:lnSpc>
              <a:buNone/>
            </a:pP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و ایاک ان تعمل عملا بغیر تدبیر و علم </a:t>
            </a:r>
            <a:r>
              <a:rPr lang="fa-IR" sz="1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(بحارالانوار </a:t>
            </a:r>
            <a:r>
              <a:rPr lang="fa-IR" sz="1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- جلد 74- صفحه </a:t>
            </a:r>
            <a:r>
              <a:rPr lang="fa-IR" sz="1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110)</a:t>
            </a:r>
          </a:p>
          <a:p>
            <a:pPr>
              <a:lnSpc>
                <a:spcPct val="200000"/>
              </a:lnSpc>
              <a:buNone/>
            </a:pP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قال </a:t>
            </a: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امیر </a:t>
            </a: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المومنین </a:t>
            </a: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امام </a:t>
            </a: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علی </a:t>
            </a:r>
            <a:r>
              <a:rPr lang="fa-IR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علیه الصلوه و السلام</a:t>
            </a:r>
          </a:p>
          <a:p>
            <a:pPr>
              <a:lnSpc>
                <a:spcPct val="150000"/>
              </a:lnSpc>
              <a:buNone/>
            </a:pP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المومنون،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هم </a:t>
            </a: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الذین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عرفوا امامهم </a:t>
            </a:r>
            <a:r>
              <a:rPr lang="fa-IR" sz="1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(میزان الحکمه - جلد 2- صفحه 551)</a:t>
            </a:r>
          </a:p>
          <a:p>
            <a:pPr>
              <a:lnSpc>
                <a:spcPct val="200000"/>
              </a:lnSpc>
              <a:buNone/>
            </a:pP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قال امیر </a:t>
            </a: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المومنین </a:t>
            </a:r>
            <a:r>
              <a:rPr lang="fa-IR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امام </a:t>
            </a:r>
            <a:r>
              <a:rPr lang="fa-I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علی </a:t>
            </a:r>
            <a:r>
              <a:rPr lang="fa-IR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B Nazanin" pitchFamily="2" charset="-78"/>
              </a:rPr>
              <a:t>علیه الصلوه و السلام</a:t>
            </a:r>
          </a:p>
          <a:p>
            <a:pPr>
              <a:lnSpc>
                <a:spcPct val="150000"/>
              </a:lnSpc>
              <a:buNone/>
            </a:pP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امارات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الدول </a:t>
            </a:r>
            <a:r>
              <a:rPr lang="fa-IR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، انشاء </a:t>
            </a:r>
            <a:r>
              <a:rPr lang="fa-IR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الحیل </a:t>
            </a:r>
            <a:r>
              <a:rPr lang="fa-IR" sz="1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cs typeface="B Nazanin" pitchFamily="2" charset="-78"/>
              </a:rPr>
              <a:t>(بحارالانوار - جلد 71- صفحه 25)</a:t>
            </a:r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چــرا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طراحی برنامه عمل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چــرا</a:t>
            </a:r>
            <a:r>
              <a:rPr lang="en-US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طراحی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عمل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1268760"/>
            <a:ext cx="7696200" cy="54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عصر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ریزی بر مبنای آزمون و خطا به پایان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رسیده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تعیین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راهی است که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طی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کردن آن، می توان  زمینه تحقق انتظارات و دستیابی به اهداف را فراهم ساخت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سوی مدرسه را آشکار می سازد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اولویت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مدرسه را به برنامه های مهم، عادی و کم اهمیت، طبقه بندی می کند.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عمل یعنی: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 نگاه به گذشته و برنامه قبلی که چه اهدافی داشته ایم؟ و تا کجا پیش رفته ایم؟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و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یک نگاه به آینده که قرار است به کجا برسیم؟ چه امکاناتی در اختیار داریم؟ و به چه چیزهایی نیاز داریم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372976473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2295682"/>
            <a:ext cx="7696200" cy="322155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امکان ارزیابی روشهای مختلف را پیش از اجرای آنها، فراهم می سازد. </a:t>
            </a:r>
            <a:endParaRPr lang="fa-IR" sz="20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امکان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شناسایی، سازماندهی و استفاده از ظرفیت مجموع ذینفعان را برای پیشبرد برنامه های مدرسه، پیش بینی و فراهم می کند.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امکان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استفاده کارآمد از منابع، بویژه نیروی انسانی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تعیین می کند.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7696200" cy="8429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45720" tIns="0" rIns="45720" bIns="0" anchor="t" anchorCtr="0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چــرا طراحی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عمل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13986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4282" y="2151666"/>
            <a:ext cx="7696200" cy="386962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حرکت به سمت اثر بخشی مدرسه برمبنای برنامه ریزی به عنوان یک فعالیت کلیدی و حیاتی ( مک کین و کاردن، یکی از 9 عامل اثر بخش) است.</a:t>
            </a:r>
          </a:p>
          <a:p>
            <a:pPr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 پیشبرد امور مدرسه بر مبنای برنامه ریزی موجب این می شود که مدیران و کارکنان دائماً با مسایل و مشکلات مواجه شوند و بیشتر توان و انرژی خود را به جای تحقق اهداف، به حل امور فرعی مدرسه مصروف سازند.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7696200" cy="8429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45720" tIns="0" rIns="45720" bIns="0" anchor="t" anchorCtr="0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چــرا طراحی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 عمل ؟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994693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طراحی برنامه عمل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340768"/>
            <a:ext cx="7696200" cy="53817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1. تحلیل </a:t>
            </a:r>
            <a:r>
              <a:rPr lang="fa-IR" sz="22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وضع موجود مدرسه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تعیین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شاخص های کلیدی عملکرد بر مبنای نمایه های معرفی شده و موافقت نامه ارتقای شاخص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ثبت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جمع آوری و تنظیم شاخص ها ( پایگاه داده مدرسه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برای تعیین جایگاه واقعی هر مدرسه در برنامه های فرهنگی-تربیتی و آموزشی-پژوهشی؛ 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تحلیل وضعیت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تعیین جایگاه مدرسه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مبنای وضع فعلی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ترسیم روند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پیشرفت در سالهای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اخیر؛</a:t>
            </a:r>
            <a:endParaRPr lang="fa-IR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تحلیل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اجرایی پیشین، </a:t>
            </a:r>
            <a:r>
              <a:rPr lang="fa-IR" sz="2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بررسی نتایج و پیامدهای </a:t>
            </a:r>
            <a:r>
              <a:rPr lang="fa-IR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آنها با بازشماری موانع اجرایی هر برنامه؛ </a:t>
            </a:r>
          </a:p>
        </p:txBody>
      </p:sp>
    </p:spTree>
    <p:extLst>
      <p:ext uri="{BB962C8B-B14F-4D97-AF65-F5344CB8AC3E}">
        <p14:creationId xmlns:p14="http://schemas.microsoft.com/office/powerpoint/2010/main" val="15646078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8429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a-IR" sz="4000" b="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3500" b="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پیش نیازهای طراحی برنامه عمل</a:t>
            </a:r>
            <a:endParaRPr lang="en-US" sz="3500" b="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7696200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fa-IR" sz="2200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2. تعیین </a:t>
            </a:r>
            <a:r>
              <a:rPr lang="fa-IR" sz="220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اهداف مدرسه </a:t>
            </a:r>
          </a:p>
          <a:p>
            <a:pPr lvl="1" algn="just">
              <a:lnSpc>
                <a:spcPct val="200000"/>
              </a:lnSpc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الهام از </a:t>
            </a:r>
            <a:r>
              <a:rPr lang="fa-IR" sz="20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اسناد </a:t>
            </a: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علمی و سیاستی، همچون </a:t>
            </a:r>
            <a:r>
              <a:rPr lang="fa-IR" sz="20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سند تحول  آموزش و  پرورش، اساسنامه جامعه تعلیمات </a:t>
            </a: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اسلامی، سیاستهای </a:t>
            </a:r>
            <a:r>
              <a:rPr lang="fa-IR" sz="20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کلان </a:t>
            </a: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ابلاغی و </a:t>
            </a:r>
            <a:r>
              <a:rPr lang="fa-IR" sz="20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نمایه های </a:t>
            </a: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مصوب در جامعه؛</a:t>
            </a:r>
            <a:endParaRPr lang="fa-IR" sz="20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1" algn="just">
              <a:lnSpc>
                <a:spcPct val="200000"/>
              </a:lnSpc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شناسایی، سازماندهی و ارتقای </a:t>
            </a:r>
            <a:r>
              <a:rPr lang="fa-IR" sz="2000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ظرفیتها و توانمندی های نیروی انسانی، منابع مالی ، زمان و </a:t>
            </a: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...؛</a:t>
            </a:r>
          </a:p>
          <a:p>
            <a:pPr lvl="1" algn="just">
              <a:lnSpc>
                <a:spcPct val="200000"/>
              </a:lnSpc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a-IR" sz="20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... ؛</a:t>
            </a:r>
            <a:endParaRPr lang="fa-IR" sz="20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187625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2057</TotalTime>
  <Words>2379</Words>
  <Application>Microsoft Office PowerPoint</Application>
  <PresentationFormat>On-screen Show (4:3)</PresentationFormat>
  <Paragraphs>179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چـــرا ؟</vt:lpstr>
      <vt:lpstr>PowerPoint Presentation</vt:lpstr>
      <vt:lpstr> فهرست</vt:lpstr>
      <vt:lpstr> چــرا طراحی برنامه عمل ؟</vt:lpstr>
      <vt:lpstr> چــرا طراحی برنامه عمل ؟</vt:lpstr>
      <vt:lpstr>PowerPoint Presentation</vt:lpstr>
      <vt:lpstr>PowerPoint Presentation</vt:lpstr>
      <vt:lpstr> پیش نیازهای طراحی برنامه عمل</vt:lpstr>
      <vt:lpstr> پیش نیازهای طراحی برنامه عمل</vt:lpstr>
      <vt:lpstr> پیش نیازهای طراحی برنامه عمل</vt:lpstr>
      <vt:lpstr> برخی موانع تجهیز مدرسه به طراحی برنامه عمل</vt:lpstr>
      <vt:lpstr> چرا امضاء و مبادله موافقت نامه ؟</vt:lpstr>
      <vt:lpstr> چرا امضاء و مبادله موافقت نامه ؟</vt:lpstr>
      <vt:lpstr> پیش نیازهای موافقت نامه</vt:lpstr>
      <vt:lpstr> پیش نیازهای موافقت نامه</vt:lpstr>
      <vt:lpstr> پیش نیازهای موافقت نامه</vt:lpstr>
      <vt:lpstr> پیش نیازهای موافقت نامه</vt:lpstr>
      <vt:lpstr> برخی موانع امضاء و مبادله موافقت نامه </vt:lpstr>
      <vt:lpstr> برخی موانع امضاء و مبادله موافقت نامه </vt:lpstr>
      <vt:lpstr> چرا مستندسازی تجارب ناب و نوآوری ها ؟</vt:lpstr>
      <vt:lpstr> چرا مستندسازی تجارب ناب و نوآوری ها ؟</vt:lpstr>
      <vt:lpstr> چرا مستندسازی تجارب ناب و نوآوری ها ؟</vt:lpstr>
      <vt:lpstr> چرا مستندسازی تجارب ناب و نوآوری ها ؟</vt:lpstr>
      <vt:lpstr> پیش نیازهای مستندسازی تجارب ناب و نوآوری ها </vt:lpstr>
      <vt:lpstr> پیش نیازهای مستندسازی تجارب ناب و نوآوری ها </vt:lpstr>
      <vt:lpstr> پیش نیازهای مستندسازی تجارب ناب و نوآوری ها </vt:lpstr>
      <vt:lpstr> پیش نیازهای مستندسازی تجارب ناب و نوآوری ها </vt:lpstr>
      <vt:lpstr> پیش نیازهای مستندسازی تجارب ناب و نوآوری ها </vt:lpstr>
      <vt:lpstr> پیش نیازهای مستندسازی تجارب ناب و نوآوری ها </vt:lpstr>
      <vt:lpstr> پیش نیازهای مستندسازی تجارب ناب و نوآوری ها </vt:lpstr>
      <vt:lpstr> برخی موانع مستندسازی تجارب ناب و نوآوری ها </vt:lpstr>
      <vt:lpstr> نتیجه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JTE-1</cp:lastModifiedBy>
  <cp:revision>261</cp:revision>
  <dcterms:created xsi:type="dcterms:W3CDTF">2011-04-25T17:46:16Z</dcterms:created>
  <dcterms:modified xsi:type="dcterms:W3CDTF">2015-01-29T08:51:08Z</dcterms:modified>
</cp:coreProperties>
</file>