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4" r:id="rId1"/>
  </p:sldMasterIdLst>
  <p:notesMasterIdLst>
    <p:notesMasterId r:id="rId9"/>
  </p:notesMasterIdLst>
  <p:handoutMasterIdLst>
    <p:handoutMasterId r:id="rId10"/>
  </p:handoutMasterIdLst>
  <p:sldIdLst>
    <p:sldId id="311" r:id="rId2"/>
    <p:sldId id="312" r:id="rId3"/>
    <p:sldId id="1064" r:id="rId4"/>
    <p:sldId id="1065" r:id="rId5"/>
    <p:sldId id="1066" r:id="rId6"/>
    <p:sldId id="1067" r:id="rId7"/>
    <p:sldId id="962"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F4F"/>
    <a:srgbClr val="005392"/>
    <a:srgbClr val="B7E0FF"/>
    <a:srgbClr val="53FFFF"/>
    <a:srgbClr val="0069B8"/>
    <a:srgbClr val="FFFF66"/>
    <a:srgbClr val="B4DE86"/>
    <a:srgbClr val="CCE9AD"/>
    <a:srgbClr val="A2D668"/>
    <a:srgbClr val="D2F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170" autoAdjust="0"/>
    <p:restoredTop sz="94434" autoAdjust="0"/>
  </p:normalViewPr>
  <p:slideViewPr>
    <p:cSldViewPr>
      <p:cViewPr varScale="1">
        <p:scale>
          <a:sx n="71" d="100"/>
          <a:sy n="71" d="100"/>
        </p:scale>
        <p:origin x="106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E7562B-33A4-4378-8AA3-7A95401C4FCC}" type="datetimeFigureOut">
              <a:rPr lang="en-US" smtClean="0"/>
              <a:pPr/>
              <a:t>10/13/2018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6A0E8A-0579-4919-9574-CF465DC9DDA1}" type="slidenum">
              <a:rPr lang="en-US" smtClean="0"/>
              <a:pPr/>
              <a:t>‹#›</a:t>
            </a:fld>
            <a:endParaRPr lang="en-US"/>
          </a:p>
        </p:txBody>
      </p:sp>
    </p:spTree>
    <p:extLst>
      <p:ext uri="{BB962C8B-B14F-4D97-AF65-F5344CB8AC3E}">
        <p14:creationId xmlns:p14="http://schemas.microsoft.com/office/powerpoint/2010/main" val="343724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746C78-7E9C-4D17-B6BE-BA41A2A8AEED}" type="datetimeFigureOut">
              <a:rPr lang="fa-IR" smtClean="0"/>
              <a:pPr/>
              <a:t>1440/02/03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9D87ED-55FA-4692-9461-0D9F171A3D01}" type="slidenum">
              <a:rPr lang="fa-IR" smtClean="0"/>
              <a:pPr/>
              <a:t>‹#›</a:t>
            </a:fld>
            <a:endParaRPr lang="fa-IR"/>
          </a:p>
        </p:txBody>
      </p:sp>
    </p:spTree>
    <p:extLst>
      <p:ext uri="{BB962C8B-B14F-4D97-AF65-F5344CB8AC3E}">
        <p14:creationId xmlns:p14="http://schemas.microsoft.com/office/powerpoint/2010/main" val="10080541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54972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1376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096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5840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921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12534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19726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95387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35705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85341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55800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50934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99123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57781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62951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1440/02/03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37393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4A3F1F-EC9F-4820-9546-D2600D72AF67}" type="datetimeFigureOut">
              <a:rPr lang="fa-IR" smtClean="0"/>
              <a:pPr/>
              <a:t>1440/02/03</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89085B-4A30-4E4D-B79F-3334FF880EAA}" type="slidenum">
              <a:rPr lang="fa-IR" smtClean="0"/>
              <a:pPr/>
              <a:t>‹#›</a:t>
            </a:fld>
            <a:endParaRPr lang="fa-IR"/>
          </a:p>
        </p:txBody>
      </p:sp>
    </p:spTree>
    <p:extLst>
      <p:ext uri="{BB962C8B-B14F-4D97-AF65-F5344CB8AC3E}">
        <p14:creationId xmlns:p14="http://schemas.microsoft.com/office/powerpoint/2010/main" val="158617952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7383558" cy="4737963"/>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rtl="1">
              <a:lnSpc>
                <a:spcPct val="150000"/>
              </a:lnSpc>
            </a:pPr>
            <a:r>
              <a:rPr lang="fa-IR" sz="6600" b="1" dirty="0" smtClean="0">
                <a:ln/>
                <a:solidFill>
                  <a:schemeClr val="accent1">
                    <a:lumMod val="75000"/>
                  </a:schemeClr>
                </a:solidFill>
                <a:cs typeface="B Titr" pitchFamily="2" charset="-78"/>
              </a:rPr>
              <a:t>چهار ویژگی مهم معلمان، مدیران اولیاء، ‌شایسته             </a:t>
            </a:r>
            <a:r>
              <a:rPr lang="fa-IR" b="1" dirty="0" smtClean="0">
                <a:ln w="22225">
                  <a:solidFill>
                    <a:schemeClr val="accent2"/>
                  </a:solidFill>
                  <a:prstDash val="solid"/>
                </a:ln>
                <a:solidFill>
                  <a:schemeClr val="accent1">
                    <a:lumMod val="75000"/>
                  </a:schemeClr>
                </a:solidFill>
                <a:cs typeface="B Titr" pitchFamily="2" charset="-78"/>
              </a:rPr>
              <a:t>جامعه تعلیمات اسلامی</a:t>
            </a:r>
            <a:endParaRPr lang="fa-IR" sz="2400" b="1" dirty="0">
              <a:ln/>
              <a:solidFill>
                <a:schemeClr val="accent3">
                  <a:lumMod val="75000"/>
                </a:schemeClr>
              </a:solidFill>
              <a:cs typeface="B Titr" pitchFamily="2" charset="-78"/>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383" y="103833"/>
            <a:ext cx="976835" cy="10148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0"/>
            <a:ext cx="3657601" cy="8572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0"/>
            <a:ext cx="2362200" cy="857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9000" y="0"/>
            <a:ext cx="1905000" cy="857250"/>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3541" y="6047189"/>
            <a:ext cx="2223259" cy="85725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6047189"/>
            <a:ext cx="2223259" cy="85725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871" y="6047189"/>
            <a:ext cx="2064130" cy="8572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7189"/>
            <a:ext cx="2631129" cy="8572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togh98.Com-besm-8al8h2x.jpg"/>
          <p:cNvPicPr>
            <a:picLocks noChangeAspect="1"/>
          </p:cNvPicPr>
          <p:nvPr/>
        </p:nvPicPr>
        <p:blipFill>
          <a:blip r:embed="rId2" cstate="print"/>
          <a:stretch>
            <a:fillRect/>
          </a:stretch>
        </p:blipFill>
        <p:spPr>
          <a:xfrm>
            <a:off x="457200" y="0"/>
            <a:ext cx="6096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143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sz="4400" dirty="0" smtClean="0">
                <a:solidFill>
                  <a:srgbClr val="00B0F0"/>
                </a:solidFill>
                <a:cs typeface="B Titr" panose="00000700000000000000" pitchFamily="2" charset="-78"/>
              </a:rPr>
              <a:t>  1.</a:t>
            </a:r>
            <a:r>
              <a:rPr lang="fa-IR" sz="4400" dirty="0" smtClean="0">
                <a:solidFill>
                  <a:schemeClr val="accent1">
                    <a:lumMod val="75000"/>
                  </a:schemeClr>
                </a:solidFill>
                <a:cs typeface="B Titr" panose="00000700000000000000" pitchFamily="2" charset="-78"/>
              </a:rPr>
              <a:t> </a:t>
            </a:r>
            <a:r>
              <a:rPr lang="fa-IR" sz="4400" dirty="0" smtClean="0">
                <a:solidFill>
                  <a:srgbClr val="00B0F0"/>
                </a:solidFill>
                <a:cs typeface="B Titr" panose="00000700000000000000" pitchFamily="2" charset="-78"/>
              </a:rPr>
              <a:t>خود نمایی نمی کنند: </a:t>
            </a:r>
            <a:endParaRPr lang="fa-IR" sz="4400" dirty="0">
              <a:solidFill>
                <a:srgbClr val="00B0F0"/>
              </a:solidFill>
              <a:cs typeface="B Titr" panose="00000700000000000000" pitchFamily="2" charset="-78"/>
            </a:endParaRPr>
          </a:p>
        </p:txBody>
      </p:sp>
      <p:sp>
        <p:nvSpPr>
          <p:cNvPr id="2" name="Content Placeholder 1"/>
          <p:cNvSpPr>
            <a:spLocks noGrp="1"/>
          </p:cNvSpPr>
          <p:nvPr>
            <p:ph idx="1"/>
          </p:nvPr>
        </p:nvSpPr>
        <p:spPr>
          <a:xfrm>
            <a:off x="202050" y="1295400"/>
            <a:ext cx="6808350" cy="5105400"/>
          </a:xfrm>
        </p:spPr>
        <p:txBody>
          <a:bodyPr anchor="ctr">
            <a:normAutofit fontScale="85000"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دوره خودنمایی به واسطه ی مدرک و تحصیلات گذشته است. آنان غرور خود را پشت در محل کارشان جا می گذارند ، مدرک یک مهارت، اما فهمیده بودن با حیاء ‌بودن یک فضلیت.</a:t>
            </a:r>
            <a:endParaRPr lang="fa-IR" sz="3200" b="1" dirty="0" smtClean="0">
              <a:solidFill>
                <a:srgbClr val="002060"/>
              </a:solidFill>
              <a:cs typeface="B Titr" panose="00000700000000000000" pitchFamily="2" charset="-78"/>
            </a:endParaRPr>
          </a:p>
          <a:p>
            <a:pPr marL="0" indent="0" algn="just">
              <a:lnSpc>
                <a:spcPct val="220000"/>
              </a:lnSpc>
              <a:buNone/>
            </a:pP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2064972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143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sz="4400" dirty="0" smtClean="0">
                <a:solidFill>
                  <a:srgbClr val="0070C0"/>
                </a:solidFill>
                <a:cs typeface="B Titr" panose="00000700000000000000" pitchFamily="2" charset="-78"/>
              </a:rPr>
              <a:t>  2. خود رأی نیستند: </a:t>
            </a:r>
            <a:endParaRPr lang="fa-IR" sz="4400" dirty="0">
              <a:solidFill>
                <a:srgbClr val="0070C0"/>
              </a:solidFill>
              <a:cs typeface="B Titr" panose="00000700000000000000" pitchFamily="2" charset="-78"/>
            </a:endParaRPr>
          </a:p>
        </p:txBody>
      </p:sp>
      <p:sp>
        <p:nvSpPr>
          <p:cNvPr id="2" name="Content Placeholder 1"/>
          <p:cNvSpPr>
            <a:spLocks noGrp="1"/>
          </p:cNvSpPr>
          <p:nvPr>
            <p:ph idx="1"/>
          </p:nvPr>
        </p:nvSpPr>
        <p:spPr>
          <a:xfrm>
            <a:off x="202050" y="1295400"/>
            <a:ext cx="6808350" cy="5105400"/>
          </a:xfrm>
        </p:spPr>
        <p:txBody>
          <a:bodyPr anchor="ctr">
            <a:normAutofit fontScale="55000" lnSpcReduction="20000"/>
          </a:bodyPr>
          <a:lstStyle/>
          <a:p>
            <a:pPr marL="0" lvl="0" indent="0" algn="just" rtl="1">
              <a:lnSpc>
                <a:spcPct val="220000"/>
              </a:lnSpc>
              <a:buNone/>
            </a:pPr>
            <a:r>
              <a:rPr lang="fa-IR" sz="4500" b="1" dirty="0" smtClean="0">
                <a:ln>
                  <a:solidFill>
                    <a:srgbClr val="002060"/>
                  </a:solidFill>
                </a:ln>
                <a:solidFill>
                  <a:srgbClr val="002060"/>
                </a:solidFill>
                <a:cs typeface="B Nazanin" pitchFamily="2" charset="-78"/>
              </a:rPr>
              <a:t>مدیران و معلمان گذشته در مورد تک تک قدم های کارمندان خود فرمایشات لازم را صادر می کردند و آخر هر هفته به خاطر پیروی از دستورات به کارمندشان پاداش می دادند. این دوران تمام شده است. جهت های اصلی تیم توسط رهبر تعیین            می شود، اما چگونگی رسیدن به این چشم انداز نیازمند درونداد فراهم شده توسط کارمندان خواهد بود.</a:t>
            </a:r>
            <a:endParaRPr lang="fa-IR" sz="3800" b="1" dirty="0" smtClean="0">
              <a:solidFill>
                <a:srgbClr val="002060"/>
              </a:solidFill>
              <a:cs typeface="B Titr" panose="00000700000000000000" pitchFamily="2" charset="-78"/>
            </a:endParaRPr>
          </a:p>
          <a:p>
            <a:pPr marL="0" indent="0" algn="just">
              <a:lnSpc>
                <a:spcPct val="220000"/>
              </a:lnSpc>
              <a:buNone/>
            </a:pP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7512210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7526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dirty="0" smtClean="0">
                <a:solidFill>
                  <a:srgbClr val="002060"/>
                </a:solidFill>
                <a:cs typeface="B Titr" panose="00000700000000000000" pitchFamily="2" charset="-78"/>
              </a:rPr>
              <a:t>3.مخاطبین خودشان را به ارائه ی ایده هایشان تشویق می کنند</a:t>
            </a:r>
            <a:r>
              <a:rPr lang="fa-IR" sz="4400" dirty="0" smtClean="0">
                <a:solidFill>
                  <a:srgbClr val="002060"/>
                </a:solidFill>
                <a:cs typeface="B Titr" panose="00000700000000000000" pitchFamily="2" charset="-78"/>
              </a:rPr>
              <a:t>: </a:t>
            </a:r>
            <a:endParaRPr lang="fa-IR" sz="4400" dirty="0">
              <a:solidFill>
                <a:srgbClr val="002060"/>
              </a:solidFill>
              <a:cs typeface="B Titr" panose="00000700000000000000" pitchFamily="2" charset="-78"/>
            </a:endParaRPr>
          </a:p>
        </p:txBody>
      </p:sp>
      <p:sp>
        <p:nvSpPr>
          <p:cNvPr id="2" name="Content Placeholder 1"/>
          <p:cNvSpPr>
            <a:spLocks noGrp="1"/>
          </p:cNvSpPr>
          <p:nvPr>
            <p:ph idx="1"/>
          </p:nvPr>
        </p:nvSpPr>
        <p:spPr>
          <a:xfrm>
            <a:off x="183805" y="2133600"/>
            <a:ext cx="6808350" cy="51054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رهبران بزرگ نظرات و ایده های هرکسی از هر سطحی را محترم می شمارند.</a:t>
            </a:r>
            <a:endParaRPr lang="fa-IR" sz="3200" b="1" dirty="0" smtClean="0">
              <a:solidFill>
                <a:srgbClr val="002060"/>
              </a:solidFill>
              <a:cs typeface="B Titr" panose="00000700000000000000" pitchFamily="2" charset="-78"/>
            </a:endParaRPr>
          </a:p>
          <a:p>
            <a:pPr marL="0" indent="0" algn="just">
              <a:lnSpc>
                <a:spcPct val="220000"/>
              </a:lnSpc>
              <a:buNone/>
            </a:pP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39956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6764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sz="4400" dirty="0" smtClean="0">
                <a:solidFill>
                  <a:srgbClr val="9D0F4F"/>
                </a:solidFill>
                <a:cs typeface="B Titr" panose="00000700000000000000" pitchFamily="2" charset="-78"/>
              </a:rPr>
              <a:t>4. از نشان دادن آسیب پذیری نمی هراسند:</a:t>
            </a:r>
            <a:endParaRPr lang="fa-IR" sz="4400" dirty="0">
              <a:solidFill>
                <a:srgbClr val="9D0F4F"/>
              </a:solidFill>
              <a:cs typeface="B Titr" panose="00000700000000000000" pitchFamily="2" charset="-78"/>
            </a:endParaRPr>
          </a:p>
        </p:txBody>
      </p:sp>
      <p:sp>
        <p:nvSpPr>
          <p:cNvPr id="2" name="Content Placeholder 1"/>
          <p:cNvSpPr>
            <a:spLocks noGrp="1"/>
          </p:cNvSpPr>
          <p:nvPr>
            <p:ph idx="1"/>
          </p:nvPr>
        </p:nvSpPr>
        <p:spPr>
          <a:xfrm>
            <a:off x="202050" y="1905000"/>
            <a:ext cx="6808350" cy="4495800"/>
          </a:xfrm>
        </p:spPr>
        <p:txBody>
          <a:bodyPr anchor="ctr">
            <a:normAutofit fontScale="62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بزرگترین راهبران امروز، خود را دانای کل همه امور نمی دانند، رهبران امروز این توانایی را دارند که بگویند،‌نمی دانم.</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امرزو اگر رهبری بگوید پاسخ سوالی را نمی داند، مردم دورش جمع می شوند و سعی می کنند در پیدا کردن آن پاسخ، به او کمک کنند</a:t>
            </a: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7002617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4735" y="458688"/>
            <a:ext cx="7848600" cy="6170712"/>
          </a:xfrm>
        </p:spPr>
        <p:txBody>
          <a:bodyPr>
            <a:normAutofit/>
          </a:bodyPr>
          <a:lstStyle/>
          <a:p>
            <a:pPr>
              <a:lnSpc>
                <a:spcPct val="150000"/>
              </a:lnSpc>
              <a:buNone/>
            </a:pPr>
            <a:r>
              <a:rPr lang="fa-IR" sz="4000" b="1" dirty="0" smtClean="0">
                <a:solidFill>
                  <a:srgbClr val="002060"/>
                </a:solidFill>
                <a:cs typeface="B Nazanin" pitchFamily="2" charset="-78"/>
              </a:rPr>
              <a:t>	</a:t>
            </a:r>
            <a:endParaRPr lang="fa-IR" sz="2400" b="1" dirty="0">
              <a:ln>
                <a:solidFill>
                  <a:srgbClr val="002060"/>
                </a:solidFill>
              </a:ln>
              <a:solidFill>
                <a:srgbClr val="002060"/>
              </a:solidFill>
              <a:cs typeface="B Nazanin" pitchFamily="2" charset="-78"/>
            </a:endParaRPr>
          </a:p>
        </p:txBody>
      </p:sp>
      <p:pic>
        <p:nvPicPr>
          <p:cNvPr id="1026" name="Picture 2" descr="Image result for ‫تصاویر خطی صلو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8688"/>
            <a:ext cx="6324600" cy="58659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063561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10593</TotalTime>
  <Words>217</Words>
  <Application>Microsoft Office PowerPoint</Application>
  <PresentationFormat>On-screen Show (4:3)</PresentationFormat>
  <Paragraphs>11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 Nazanin</vt:lpstr>
      <vt:lpstr>B Titr</vt:lpstr>
      <vt:lpstr>Calibri</vt:lpstr>
      <vt:lpstr>Tahoma</vt:lpstr>
      <vt:lpstr>Trebuchet MS</vt:lpstr>
      <vt:lpstr>Wingdings 3</vt:lpstr>
      <vt:lpstr>Facet</vt:lpstr>
      <vt:lpstr>چهار ویژگی مهم معلمان، مدیران اولیاء، ‌شایسته             جامعه تعلیمات اسلامی</vt:lpstr>
      <vt:lpstr>PowerPoint Presentation</vt:lpstr>
      <vt:lpstr>  1. خود نمایی نمی کنند: </vt:lpstr>
      <vt:lpstr>  2. خود رأی نیستند: </vt:lpstr>
      <vt:lpstr>3.مخاطبین خودشان را به ارائه ی ایده هایشان تشویق می کنند: </vt:lpstr>
      <vt:lpstr>4. از نشان دادن آسیب پذیری نمی هراسند:</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JTE-1</cp:lastModifiedBy>
  <cp:revision>1109</cp:revision>
  <cp:lastPrinted>2017-12-16T11:36:29Z</cp:lastPrinted>
  <dcterms:created xsi:type="dcterms:W3CDTF">2011-04-25T17:46:16Z</dcterms:created>
  <dcterms:modified xsi:type="dcterms:W3CDTF">2018-10-13T09:19:51Z</dcterms:modified>
</cp:coreProperties>
</file>