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notesMasterIdLst>
    <p:notesMasterId r:id="rId15"/>
  </p:notesMasterIdLst>
  <p:handoutMasterIdLst>
    <p:handoutMasterId r:id="rId16"/>
  </p:handoutMasterIdLst>
  <p:sldIdLst>
    <p:sldId id="311" r:id="rId2"/>
    <p:sldId id="312" r:id="rId3"/>
    <p:sldId id="999" r:id="rId4"/>
    <p:sldId id="953" r:id="rId5"/>
    <p:sldId id="993" r:id="rId6"/>
    <p:sldId id="954" r:id="rId7"/>
    <p:sldId id="1000" r:id="rId8"/>
    <p:sldId id="1001" r:id="rId9"/>
    <p:sldId id="963" r:id="rId10"/>
    <p:sldId id="1002" r:id="rId11"/>
    <p:sldId id="1003" r:id="rId12"/>
    <p:sldId id="1004" r:id="rId13"/>
    <p:sldId id="1005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0069B8"/>
    <a:srgbClr val="9D0F4F"/>
    <a:srgbClr val="53FFFF"/>
    <a:srgbClr val="FFFF66"/>
    <a:srgbClr val="B4DE86"/>
    <a:srgbClr val="CCE9AD"/>
    <a:srgbClr val="A2D668"/>
    <a:srgbClr val="D2F6FA"/>
    <a:srgbClr val="B7F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170" autoAdjust="0"/>
    <p:restoredTop sz="94434" autoAdjust="0"/>
  </p:normalViewPr>
  <p:slideViewPr>
    <p:cSldViewPr>
      <p:cViewPr varScale="1">
        <p:scale>
          <a:sx n="71" d="100"/>
          <a:sy n="71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7562B-33A4-4378-8AA3-7A95401C4FCC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A0E8A-0579-4919-9574-CF465DC9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746C78-7E9C-4D17-B6BE-BA41A2A8AEED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9D87ED-55FA-4692-9461-0D9F171A3D0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805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52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119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936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387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879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743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3997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773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41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446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780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849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703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146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527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263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153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dithlib.com/hadithdays/view/22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925" y="-381000"/>
            <a:ext cx="7391400" cy="6019800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/>
                <a:solidFill>
                  <a:schemeClr val="accent3"/>
                </a:solidFill>
                <a:cs typeface="B Titr" pitchFamily="2" charset="-78"/>
              </a:rPr>
              <a:t>      </a:t>
            </a:r>
            <a:br>
              <a:rPr lang="fa-IR" sz="6000" b="1" dirty="0" smtClean="0">
                <a:ln/>
                <a:solidFill>
                  <a:schemeClr val="accent3"/>
                </a:solidFill>
                <a:cs typeface="B Titr" pitchFamily="2" charset="-78"/>
              </a:rPr>
            </a:br>
            <a:r>
              <a:rPr lang="fa-IR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>انجمن اولیاء و مربیان</a:t>
            </a:r>
            <a:endParaRPr lang="fa-IR" sz="6000" b="1" dirty="0">
              <a:ln/>
              <a:solidFill>
                <a:schemeClr val="accent3"/>
              </a:solidFill>
              <a:cs typeface="B Titr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4" y="76200"/>
            <a:ext cx="1712461" cy="17791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95" y="0"/>
            <a:ext cx="3016205" cy="85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2362200" cy="857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0"/>
            <a:ext cx="1905000" cy="857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41" y="6047189"/>
            <a:ext cx="2223259" cy="857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47189"/>
            <a:ext cx="2223259" cy="8572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71" y="6047189"/>
            <a:ext cx="2064130" cy="857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7189"/>
            <a:ext cx="2631129" cy="857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25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9.صبر و بردباری در برابر ناگواریها، گرفتاری، تمامی ندارد؛</a:t>
            </a:r>
          </a:p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10.تدرج– اعتدال – اعتماد- احترام را باید سرلوحه کارهایمان باشد؛</a:t>
            </a:r>
            <a:endParaRPr lang="en-US" sz="28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15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7103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25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11.عناصری که در شخصیت افراد موثرند:</a:t>
            </a:r>
          </a:p>
          <a:p>
            <a:pPr marL="0" lvl="0" indent="0" algn="just" rtl="1">
              <a:lnSpc>
                <a:spcPct val="25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الف: نهاد خانواده </a:t>
            </a:r>
          </a:p>
          <a:p>
            <a:pPr marL="0" lvl="0" indent="0" algn="just" rtl="1">
              <a:lnSpc>
                <a:spcPct val="250000"/>
              </a:lnSpc>
              <a:buNone/>
            </a:pPr>
            <a:r>
              <a:rPr lang="fa-IR" sz="3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	</a:t>
            </a: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			</a:t>
            </a: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	ب : نهاد همسالان</a:t>
            </a:r>
          </a:p>
          <a:p>
            <a:pPr marL="0" lvl="0" indent="0" algn="just" rtl="1">
              <a:lnSpc>
                <a:spcPct val="250000"/>
              </a:lnSpc>
              <a:buNone/>
            </a:pPr>
            <a:r>
              <a:rPr lang="fa-IR" sz="3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	</a:t>
            </a: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						  		</a:t>
            </a: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ج: نهاد مدرسه</a:t>
            </a:r>
            <a:endParaRPr lang="en-US" sz="32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15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308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25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12. بیایید به جای آنکه قفل باشیم، برای یکدیگر کلید باشیم؛</a:t>
            </a:r>
          </a:p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13.بیایید به جای اینکه ثروتمند بمیریم، ثروتمند زندگی کنیم؛</a:t>
            </a:r>
            <a:endParaRPr lang="en-US" sz="28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15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3831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lnSpcReduction="10000"/>
          </a:bodyPr>
          <a:lstStyle/>
          <a:p>
            <a:pPr marL="0" lvl="0" indent="0" algn="just" rtl="1">
              <a:lnSpc>
                <a:spcPct val="20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14.بیایید به جای اینکه همدیگر را ترک کنیم، همدیگر را درک کنیم؛</a:t>
            </a:r>
          </a:p>
          <a:p>
            <a:pPr marL="0" lvl="0" indent="0" algn="just" rtl="1">
              <a:lnSpc>
                <a:spcPct val="15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15.بیایید با هم هوش اخلاقی را در زندگی خودمان تقویت کنیم؛</a:t>
            </a:r>
          </a:p>
          <a:p>
            <a:pPr marL="0" lvl="0" indent="0" algn="just" rtl="1">
              <a:lnSpc>
                <a:spcPct val="16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هوش اخلاقی یعنی وفای به عهد، مسئولیت پذیری، راستگویی ، بردباری ، خویشتنداری.</a:t>
            </a:r>
            <a:endParaRPr lang="fa-IR" sz="280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fa-IR" sz="2800" dirty="0">
                <a:solidFill>
                  <a:srgbClr val="0070C0"/>
                </a:solidFill>
                <a:cs typeface="B Titr" panose="00000700000000000000" pitchFamily="2" charset="-78"/>
              </a:rPr>
              <a:t>امام علی </a:t>
            </a:r>
            <a:r>
              <a:rPr lang="fa-IR" sz="2800" baseline="30000" dirty="0">
                <a:cs typeface="B Titr" panose="00000700000000000000" pitchFamily="2" charset="-78"/>
              </a:rPr>
              <a:t>علیه </a:t>
            </a:r>
            <a:r>
              <a:rPr lang="fa-IR" sz="2800" baseline="30000" dirty="0" smtClean="0">
                <a:cs typeface="B Titr" panose="00000700000000000000" pitchFamily="2" charset="-78"/>
              </a:rPr>
              <a:t>السلام </a:t>
            </a:r>
            <a:r>
              <a:rPr lang="fa-IR" sz="2800" dirty="0" smtClean="0">
                <a:solidFill>
                  <a:srgbClr val="7030A0"/>
                </a:solidFill>
                <a:cs typeface="B Titr" panose="00000700000000000000" pitchFamily="2" charset="-78"/>
              </a:rPr>
              <a:t>« </a:t>
            </a:r>
            <a:r>
              <a:rPr lang="fa-IR" sz="2800" dirty="0">
                <a:solidFill>
                  <a:srgbClr val="7030A0"/>
                </a:solidFill>
                <a:cs typeface="B Titr" panose="00000700000000000000" pitchFamily="2" charset="-78"/>
              </a:rPr>
              <a:t>الحلمّ تمام العقل. </a:t>
            </a:r>
            <a:r>
              <a:rPr lang="fa-IR" sz="2800" dirty="0" smtClean="0">
                <a:solidFill>
                  <a:srgbClr val="7030A0"/>
                </a:solidFill>
                <a:cs typeface="B Titr" panose="00000700000000000000" pitchFamily="2" charset="-78"/>
              </a:rPr>
              <a:t>»</a:t>
            </a:r>
          </a:p>
          <a:p>
            <a:pPr marL="0" indent="0" algn="ctr" rtl="1">
              <a:buNone/>
            </a:pPr>
            <a:r>
              <a:rPr lang="fa-IR" sz="2800" dirty="0" smtClean="0">
                <a:solidFill>
                  <a:srgbClr val="0070C0"/>
                </a:solidFill>
                <a:cs typeface="B Titr" panose="00000700000000000000" pitchFamily="2" charset="-78"/>
              </a:rPr>
              <a:t> </a:t>
            </a:r>
            <a:r>
              <a:rPr lang="fa-IR" sz="3200" dirty="0" smtClean="0">
                <a:solidFill>
                  <a:srgbClr val="0070C0"/>
                </a:solidFill>
                <a:cs typeface="B Titr" panose="00000700000000000000" pitchFamily="2" charset="-78"/>
              </a:rPr>
              <a:t>« </a:t>
            </a:r>
            <a:r>
              <a:rPr lang="fa-IR" sz="3200" dirty="0">
                <a:solidFill>
                  <a:srgbClr val="0070C0"/>
                </a:solidFill>
                <a:cs typeface="B Titr" panose="00000700000000000000" pitchFamily="2" charset="-78"/>
              </a:rPr>
              <a:t>تمامیت خردورزی در بردباری است.»</a:t>
            </a:r>
            <a:endParaRPr lang="en-US" sz="3200" dirty="0">
              <a:solidFill>
                <a:srgbClr val="0070C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15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062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togh98.Com-besm-8al8h2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6096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200000"/>
              </a:lnSpc>
              <a:buNone/>
            </a:pPr>
            <a:r>
              <a:rPr lang="fa-IR" sz="3200" b="1" dirty="0">
                <a:solidFill>
                  <a:srgbClr val="002060"/>
                </a:solidFill>
                <a:latin typeface="_Al Qalam Quran" panose="02010000000000000000" pitchFamily="2" charset="-78"/>
                <a:cs typeface="_Al Qalam Quran" panose="02010000000000000000" pitchFamily="2" charset="-78"/>
              </a:rPr>
              <a:t>يَا أَيُّهَا الَّذِينَ آمَنُوا قُوا أَنفُسَكُمْ وَأَهْلِيكُمْ نَارًا وَقُودُهَا النَّاسُ وَالْحِجَارَةُ عَلَيْهَا مَلَائِكَةٌ غِلَاظٌ شِدَادٌ لَّا يَعْصُونَ اللَّهَ مَا أَمَرَهُمْ وَيَفْعَلُونَ مَا </a:t>
            </a:r>
            <a:r>
              <a:rPr lang="fa-IR" sz="3200" b="1" dirty="0" smtClean="0">
                <a:solidFill>
                  <a:srgbClr val="002060"/>
                </a:solidFill>
                <a:latin typeface="_Al Qalam Quran" panose="02010000000000000000" pitchFamily="2" charset="-78"/>
                <a:cs typeface="_Al Qalam Quran" panose="02010000000000000000" pitchFamily="2" charset="-78"/>
              </a:rPr>
              <a:t>يُؤْمَرُونَ.                </a:t>
            </a:r>
            <a:r>
              <a:rPr lang="fa-IR" sz="2400" b="1" dirty="0" smtClean="0">
                <a:latin typeface="_Al Qalam Quran" panose="02010000000000000000" pitchFamily="2" charset="-78"/>
                <a:cs typeface="B Nazanin" panose="00000400000000000000" pitchFamily="2" charset="-78"/>
              </a:rPr>
              <a:t>سوره مبارکه تحریم آیه شریفه 6</a:t>
            </a:r>
          </a:p>
          <a:p>
            <a:pPr marL="0" lvl="0" indent="0" algn="just" rtl="1">
              <a:lnSpc>
                <a:spcPct val="200000"/>
              </a:lnSpc>
              <a:buNone/>
            </a:pPr>
            <a:r>
              <a:rPr lang="fa-IR" sz="2400" b="1" dirty="0" smtClean="0">
                <a:solidFill>
                  <a:srgbClr val="002060"/>
                </a:solidFill>
                <a:latin typeface="_Al Qalam Quran" panose="02010000000000000000" pitchFamily="2" charset="-78"/>
                <a:cs typeface="B Nazanin" panose="00000400000000000000" pitchFamily="2" charset="-78"/>
              </a:rPr>
              <a:t>ای کسانی که ایمان آورده اید! خود و خانواده خود را از آتشی که هیزم آن مردمان (گنکهار) و سنگ ها هستند حفظ کنید. آتشی که برآن فرشتگانی درشت خو و سخت گیر نگهبانند و خدا را در آنچه فرمانشان دهد نافرمانی نکنند و آنچه را فرمان یابند انجام دهند.</a:t>
            </a:r>
            <a:endParaRPr lang="en-US" sz="2400" dirty="0">
              <a:solidFill>
                <a:srgbClr val="002060"/>
              </a:solidFill>
              <a:latin typeface="_Al Qalam Quran" panose="02010000000000000000" pitchFamily="2" charset="-78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959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799" y="304800"/>
            <a:ext cx="6750423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fa-IR" sz="4400" b="1" dirty="0" smtClean="0">
                <a:ln/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امام موسی کاظم </a:t>
            </a:r>
            <a:r>
              <a:rPr lang="fa-IR" sz="1800" b="1" dirty="0" smtClean="0">
                <a:ln/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علیه السلام</a:t>
            </a:r>
            <a:endParaRPr lang="fa-IR" sz="4400" b="1" dirty="0">
              <a:ln/>
              <a:solidFill>
                <a:schemeClr val="accent3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10" y="1752600"/>
            <a:ext cx="7315200" cy="4953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400" b="1" dirty="0">
                <a:solidFill>
                  <a:srgbClr val="002060"/>
                </a:solidFill>
                <a:cs typeface="B Nazanin" panose="00000400000000000000" pitchFamily="2" charset="-78"/>
              </a:rPr>
              <a:t>«وَ مَنِ اقْتَصَدَ وَ قَنَع بَقِيَتْ عَلَيْهِ النِّعْمَةُ وَ مَنْ بَذَّرَوَ اَسْرَفَ زالَتْ عَنْهُ النِّعْمَةُ.»</a:t>
            </a:r>
            <a:endParaRPr lang="en-US" sz="4400" b="1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0" indent="0" rtl="1">
              <a:buNone/>
            </a:pPr>
            <a:r>
              <a:rPr lang="fa-IR" sz="3200" b="1" dirty="0">
                <a:solidFill>
                  <a:srgbClr val="002060"/>
                </a:solidFill>
                <a:cs typeface="B Nazanin" panose="00000400000000000000" pitchFamily="2" charset="-78"/>
              </a:rPr>
              <a:t>تحف العقول/ص403</a:t>
            </a:r>
            <a:endParaRPr lang="en-US" sz="3200" b="1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000" b="1" dirty="0">
                <a:solidFill>
                  <a:srgbClr val="002060"/>
                </a:solidFill>
                <a:cs typeface="B Nazanin" panose="00000400000000000000" pitchFamily="2" charset="-78"/>
              </a:rPr>
              <a:t>«هرکس میانه روی و قناعت ورزد بر او باقی می ماند. و هر کس بیجا مصرف کند </a:t>
            </a:r>
            <a:r>
              <a:rPr lang="fa-IR" sz="4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 و </a:t>
            </a:r>
            <a:r>
              <a:rPr lang="fa-IR" sz="4000" b="1" dirty="0">
                <a:solidFill>
                  <a:srgbClr val="002060"/>
                </a:solidFill>
                <a:cs typeface="B Nazanin" panose="00000400000000000000" pitchFamily="2" charset="-78"/>
              </a:rPr>
              <a:t>زیاده روی کند نعمتش زوال یابد.»</a:t>
            </a:r>
            <a:endParaRPr lang="en-US" sz="4000" b="1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en-US" sz="7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818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799" y="304800"/>
            <a:ext cx="6750423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fa-IR" sz="6600" b="1" dirty="0" smtClean="0">
                <a:ln/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پانزده نکته مهم</a:t>
            </a:r>
            <a:endParaRPr lang="fa-IR" sz="6600" b="1" dirty="0">
              <a:ln/>
              <a:solidFill>
                <a:schemeClr val="accent3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7315200" cy="495300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lnSpc>
                <a:spcPct val="250000"/>
              </a:lnSpc>
              <a:buNone/>
            </a:pPr>
            <a:r>
              <a:rPr lang="fa-IR" sz="3200" b="1" dirty="0" smtClean="0">
                <a:solidFill>
                  <a:srgbClr val="002060"/>
                </a:solidFill>
                <a:latin typeface="_Al Qalam Quran" panose="02010000000000000000" pitchFamily="2" charset="-78"/>
                <a:cs typeface="B Titr" panose="00000700000000000000" pitchFamily="2" charset="-78"/>
              </a:rPr>
              <a:t>1. هیچ موقع دیگران را زود قضاوت نکنیم؛</a:t>
            </a:r>
          </a:p>
          <a:p>
            <a:pPr marL="0" indent="0" algn="just" rtl="1">
              <a:lnSpc>
                <a:spcPct val="250000"/>
              </a:lnSpc>
              <a:buNone/>
            </a:pPr>
            <a:r>
              <a:rPr lang="fa-IR" sz="3200" b="1" dirty="0" smtClean="0">
                <a:solidFill>
                  <a:srgbClr val="002060"/>
                </a:solidFill>
                <a:latin typeface="_Al Qalam Quran" panose="02010000000000000000" pitchFamily="2" charset="-78"/>
                <a:cs typeface="B Titr" panose="00000700000000000000" pitchFamily="2" charset="-78"/>
              </a:rPr>
              <a:t>2. گذشته را به امید داشتن به آینده فراموش کنیم؛</a:t>
            </a:r>
          </a:p>
          <a:p>
            <a:pPr marL="0" indent="0" algn="just" rtl="1">
              <a:lnSpc>
                <a:spcPct val="250000"/>
              </a:lnSpc>
              <a:buNone/>
            </a:pPr>
            <a:r>
              <a:rPr lang="fa-IR" sz="3500" b="1" dirty="0" smtClean="0">
                <a:solidFill>
                  <a:srgbClr val="002060"/>
                </a:solidFill>
                <a:latin typeface="_Al Qalam Quran" panose="02010000000000000000" pitchFamily="2" charset="-78"/>
                <a:cs typeface="B Titr" panose="00000700000000000000" pitchFamily="2" charset="-78"/>
              </a:rPr>
              <a:t>3. وقتی خوشبخت هستی که وجودت آرامش بخش دیگران باشد؛</a:t>
            </a:r>
            <a:endParaRPr lang="en-US" sz="3500" b="1" dirty="0">
              <a:solidFill>
                <a:srgbClr val="002060"/>
              </a:solidFill>
              <a:latin typeface="_Al Qalam Quran" panose="02010000000000000000" pitchFamily="2" charset="-78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613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4. عادت کنیم که همیشه عاقبت کار را در نظر بگیریم (عاقبت بخیری)؛</a:t>
            </a: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5. بالا بردن سطح تفاهم: تفاهم یعنی بالابردن توانایی تحمل تفاوتها؛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836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6.یاد گیری را متوقف نکنیم. زنده یاد آموزش، زنده باد یادگیری. یادگیری نقطه اشباع ندارد؛</a:t>
            </a: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7. هر امر و نهی ما باید دو ویژگی داشته باشد؛</a:t>
            </a: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  الف: مفهوم باشد؛			ب:مقبول باشد؛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928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fontScale="92500"/>
          </a:bodyPr>
          <a:lstStyle/>
          <a:p>
            <a:pPr marL="0" lvl="0" indent="0" algn="just" rtl="1">
              <a:lnSpc>
                <a:spcPct val="25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8.باید مصلح باشیم. همیشه باید خودمان و دیگران را اصلاح کنیم؛</a:t>
            </a:r>
          </a:p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امام کاظم علیه السلام: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600" dirty="0">
                <a:solidFill>
                  <a:srgbClr val="002060"/>
                </a:solidFill>
                <a:cs typeface="B Titr" panose="00000700000000000000" pitchFamily="2" charset="-78"/>
              </a:rPr>
              <a:t>«طوبى لِلْمُصْلِحينَ بَيْنَ النّاسِ، اُولئِكَ هُمُ الْمُقَرَّبونَ يَوْمَ الْقيامَةِ</a:t>
            </a:r>
            <a:r>
              <a:rPr lang="fa-IR" sz="2600" dirty="0" smtClean="0">
                <a:solidFill>
                  <a:srgbClr val="002060"/>
                </a:solidFill>
                <a:cs typeface="B Titr" panose="00000700000000000000" pitchFamily="2" charset="-78"/>
              </a:rPr>
              <a:t>»</a:t>
            </a:r>
            <a:endParaRPr lang="fa-IR" sz="26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«</a:t>
            </a: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خوشا به حال اصلاح كنندگان بين مردم، كه آنان همان مقرّبان روز قيامت اند.»</a:t>
            </a:r>
            <a:endParaRPr lang="en-US" sz="28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15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9641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270000"/>
              </a:lnSpc>
              <a:buNone/>
            </a:pPr>
            <a:r>
              <a:rPr lang="fa-IR" sz="4000" dirty="0">
                <a:solidFill>
                  <a:srgbClr val="002060"/>
                </a:solidFill>
                <a:cs typeface="B Titr" panose="00000700000000000000" pitchFamily="2" charset="-78"/>
              </a:rPr>
              <a:t>امام علی </a:t>
            </a:r>
            <a:r>
              <a:rPr lang="fa-IR" sz="4000" baseline="30000" dirty="0">
                <a:solidFill>
                  <a:srgbClr val="002060"/>
                </a:solidFill>
                <a:cs typeface="B Titr" panose="00000700000000000000" pitchFamily="2" charset="-78"/>
              </a:rPr>
              <a:t>علیه السلام</a:t>
            </a:r>
            <a:endParaRPr lang="fa-IR" sz="4000" u="sng" dirty="0" smtClean="0">
              <a:solidFill>
                <a:srgbClr val="002060"/>
              </a:solidFill>
              <a:cs typeface="B Titr" panose="00000700000000000000" pitchFamily="2" charset="-78"/>
              <a:hlinkClick r:id="rId2"/>
            </a:endParaRPr>
          </a:p>
          <a:p>
            <a:pPr marL="0" indent="0" algn="ctr" rtl="1">
              <a:lnSpc>
                <a:spcPct val="270000"/>
              </a:lnSpc>
              <a:buNone/>
            </a:pPr>
            <a:r>
              <a:rPr lang="fa-IR" sz="4400" b="1" dirty="0" smtClean="0">
                <a:solidFill>
                  <a:srgbClr val="002060"/>
                </a:solidFill>
                <a:cs typeface="B Titr" panose="00000700000000000000" pitchFamily="2" charset="-78"/>
                <a:hlinkClick r:id="rId2"/>
              </a:rPr>
              <a:t>مَنْ </a:t>
            </a:r>
            <a:r>
              <a:rPr lang="fa-IR" sz="4400" b="1" dirty="0">
                <a:solidFill>
                  <a:srgbClr val="002060"/>
                </a:solidFill>
                <a:cs typeface="B Titr" panose="00000700000000000000" pitchFamily="2" charset="-78"/>
                <a:hlinkClick r:id="rId2"/>
              </a:rPr>
              <a:t>لَمْ يُصْلِحْ نَفْسَهُ لَمْ يُصْلِحْ غَيْرَهُ</a:t>
            </a:r>
            <a:r>
              <a:rPr lang="fa-IR" sz="4400" b="1" dirty="0" smtClean="0">
                <a:solidFill>
                  <a:srgbClr val="002060"/>
                </a:solidFill>
                <a:cs typeface="B Titr" panose="00000700000000000000" pitchFamily="2" charset="-78"/>
                <a:hlinkClick r:id="rId2"/>
              </a:rPr>
              <a:t>؛</a:t>
            </a:r>
            <a:endParaRPr lang="fa-IR" sz="44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rtl="1">
              <a:lnSpc>
                <a:spcPct val="270000"/>
              </a:lnSpc>
              <a:buNone/>
            </a:pPr>
            <a:r>
              <a:rPr lang="fa-IR" sz="40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غررالحکم</a:t>
            </a:r>
            <a:r>
              <a:rPr lang="fa-IR" sz="4000" dirty="0">
                <a:solidFill>
                  <a:srgbClr val="002060"/>
                </a:solidFill>
                <a:cs typeface="B Titr" panose="00000700000000000000" pitchFamily="2" charset="-78"/>
              </a:rPr>
              <a:t>؛</a:t>
            </a:r>
            <a:endParaRPr lang="en-US" sz="40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endParaRPr lang="fa-IR" sz="4000" b="1" dirty="0" smtClean="0">
              <a:latin typeface="_Al Qalam Quran" panose="02010000000000000000" pitchFamily="2" charset="-78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963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9652</TotalTime>
  <Words>424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_Al Qalam Quran</vt:lpstr>
      <vt:lpstr>Arial</vt:lpstr>
      <vt:lpstr>B Nazanin</vt:lpstr>
      <vt:lpstr>B Titr</vt:lpstr>
      <vt:lpstr>Calibri</vt:lpstr>
      <vt:lpstr>Tahoma</vt:lpstr>
      <vt:lpstr>Trebuchet MS</vt:lpstr>
      <vt:lpstr>Wingdings 3</vt:lpstr>
      <vt:lpstr>Facet</vt:lpstr>
      <vt:lpstr>       انجمن اولیاء و مربیان</vt:lpstr>
      <vt:lpstr>PowerPoint Presentation</vt:lpstr>
      <vt:lpstr>PowerPoint Presentation</vt:lpstr>
      <vt:lpstr>امام موسی کاظم علیه السلام</vt:lpstr>
      <vt:lpstr>پانزده نکته مهم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JTE-1</cp:lastModifiedBy>
  <cp:revision>982</cp:revision>
  <cp:lastPrinted>2018-10-15T12:57:45Z</cp:lastPrinted>
  <dcterms:created xsi:type="dcterms:W3CDTF">2011-04-25T17:46:16Z</dcterms:created>
  <dcterms:modified xsi:type="dcterms:W3CDTF">2018-10-20T06:19:08Z</dcterms:modified>
</cp:coreProperties>
</file>