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9" r:id="rId1"/>
  </p:sldMasterIdLst>
  <p:notesMasterIdLst>
    <p:notesMasterId r:id="rId44"/>
  </p:notesMasterIdLst>
  <p:handoutMasterIdLst>
    <p:handoutMasterId r:id="rId45"/>
  </p:handoutMasterIdLst>
  <p:sldIdLst>
    <p:sldId id="311" r:id="rId2"/>
    <p:sldId id="312" r:id="rId3"/>
    <p:sldId id="1108" r:id="rId4"/>
    <p:sldId id="1069" r:id="rId5"/>
    <p:sldId id="1070" r:id="rId6"/>
    <p:sldId id="1071" r:id="rId7"/>
    <p:sldId id="1072" r:id="rId8"/>
    <p:sldId id="1073" r:id="rId9"/>
    <p:sldId id="1074" r:id="rId10"/>
    <p:sldId id="1075" r:id="rId11"/>
    <p:sldId id="1076" r:id="rId12"/>
    <p:sldId id="1077" r:id="rId13"/>
    <p:sldId id="1078" r:id="rId14"/>
    <p:sldId id="1079" r:id="rId15"/>
    <p:sldId id="1080" r:id="rId16"/>
    <p:sldId id="1081" r:id="rId17"/>
    <p:sldId id="1082" r:id="rId18"/>
    <p:sldId id="1083" r:id="rId19"/>
    <p:sldId id="1084" r:id="rId20"/>
    <p:sldId id="1085" r:id="rId21"/>
    <p:sldId id="1086" r:id="rId22"/>
    <p:sldId id="1087" r:id="rId23"/>
    <p:sldId id="1088" r:id="rId24"/>
    <p:sldId id="1089" r:id="rId25"/>
    <p:sldId id="1090" r:id="rId26"/>
    <p:sldId id="1091" r:id="rId27"/>
    <p:sldId id="1092" r:id="rId28"/>
    <p:sldId id="1093" r:id="rId29"/>
    <p:sldId id="1095" r:id="rId30"/>
    <p:sldId id="1096" r:id="rId31"/>
    <p:sldId id="1097" r:id="rId32"/>
    <p:sldId id="1098" r:id="rId33"/>
    <p:sldId id="1099" r:id="rId34"/>
    <p:sldId id="1100" r:id="rId35"/>
    <p:sldId id="1101" r:id="rId36"/>
    <p:sldId id="1102" r:id="rId37"/>
    <p:sldId id="1103" r:id="rId38"/>
    <p:sldId id="1104" r:id="rId39"/>
    <p:sldId id="1105" r:id="rId40"/>
    <p:sldId id="1106" r:id="rId41"/>
    <p:sldId id="1107" r:id="rId42"/>
    <p:sldId id="962" r:id="rId4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F4F"/>
    <a:srgbClr val="005392"/>
    <a:srgbClr val="B7E0FF"/>
    <a:srgbClr val="53FFFF"/>
    <a:srgbClr val="0069B8"/>
    <a:srgbClr val="FFFF66"/>
    <a:srgbClr val="B4DE86"/>
    <a:srgbClr val="CCE9AD"/>
    <a:srgbClr val="A2D668"/>
    <a:srgbClr val="D2F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170" autoAdjust="0"/>
    <p:restoredTop sz="94434" autoAdjust="0"/>
  </p:normalViewPr>
  <p:slideViewPr>
    <p:cSldViewPr>
      <p:cViewPr varScale="1">
        <p:scale>
          <a:sx n="71" d="100"/>
          <a:sy n="71" d="100"/>
        </p:scale>
        <p:origin x="106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E7562B-33A4-4378-8AA3-7A95401C4FCC}" type="datetimeFigureOut">
              <a:rPr lang="en-US" smtClean="0"/>
              <a:pPr/>
              <a:t>8/18/2020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6A0E8A-0579-4919-9574-CF465DC9DDA1}" type="slidenum">
              <a:rPr lang="en-US" smtClean="0"/>
              <a:pPr/>
              <a:t>‹#›</a:t>
            </a:fld>
            <a:endParaRPr lang="en-US"/>
          </a:p>
        </p:txBody>
      </p:sp>
    </p:spTree>
    <p:extLst>
      <p:ext uri="{BB962C8B-B14F-4D97-AF65-F5344CB8AC3E}">
        <p14:creationId xmlns:p14="http://schemas.microsoft.com/office/powerpoint/2010/main" val="343724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746C78-7E9C-4D17-B6BE-BA41A2A8AEED}" type="datetimeFigureOut">
              <a:rPr lang="fa-IR" smtClean="0"/>
              <a:pPr/>
              <a:t>1441/12/29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9D87ED-55FA-4692-9461-0D9F171A3D01}" type="slidenum">
              <a:rPr lang="fa-IR" smtClean="0"/>
              <a:pPr/>
              <a:t>‹#›</a:t>
            </a:fld>
            <a:endParaRPr lang="fa-IR"/>
          </a:p>
        </p:txBody>
      </p:sp>
    </p:spTree>
    <p:extLst>
      <p:ext uri="{BB962C8B-B14F-4D97-AF65-F5344CB8AC3E}">
        <p14:creationId xmlns:p14="http://schemas.microsoft.com/office/powerpoint/2010/main" val="10080541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58698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70505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3094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512479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92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1243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598555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97205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38394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59865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29747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70436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8966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034130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74314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1441/12/29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8244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4A3F1F-EC9F-4820-9546-D2600D72AF67}" type="datetimeFigureOut">
              <a:rPr lang="fa-IR" smtClean="0"/>
              <a:pPr/>
              <a:t>1441/12/29</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89085B-4A30-4E4D-B79F-3334FF880EAA}" type="slidenum">
              <a:rPr lang="fa-IR" smtClean="0"/>
              <a:pPr/>
              <a:t>‹#›</a:t>
            </a:fld>
            <a:endParaRPr lang="fa-IR"/>
          </a:p>
        </p:txBody>
      </p:sp>
    </p:spTree>
    <p:extLst>
      <p:ext uri="{BB962C8B-B14F-4D97-AF65-F5344CB8AC3E}">
        <p14:creationId xmlns:p14="http://schemas.microsoft.com/office/powerpoint/2010/main" val="2906327838"/>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33577"/>
            <a:ext cx="7370270" cy="4175808"/>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rtl="1">
              <a:lnSpc>
                <a:spcPct val="150000"/>
              </a:lnSpc>
            </a:pPr>
            <a:r>
              <a:rPr lang="fa-IR" sz="6600" b="1" dirty="0" smtClean="0">
                <a:ln/>
                <a:solidFill>
                  <a:schemeClr val="accent1">
                    <a:lumMod val="75000"/>
                  </a:schemeClr>
                </a:solidFill>
                <a:cs typeface="B Titr" pitchFamily="2" charset="-78"/>
              </a:rPr>
              <a:t>اختتامیه اجلاس </a:t>
            </a:r>
            <a:br>
              <a:rPr lang="fa-IR" sz="6600" b="1" dirty="0" smtClean="0">
                <a:ln/>
                <a:solidFill>
                  <a:schemeClr val="accent1">
                    <a:lumMod val="75000"/>
                  </a:schemeClr>
                </a:solidFill>
                <a:cs typeface="B Titr" pitchFamily="2" charset="-78"/>
              </a:rPr>
            </a:br>
            <a:r>
              <a:rPr lang="fa-IR" sz="6600" b="1" dirty="0" smtClean="0">
                <a:ln/>
                <a:solidFill>
                  <a:schemeClr val="accent1">
                    <a:lumMod val="75000"/>
                  </a:schemeClr>
                </a:solidFill>
                <a:cs typeface="B Titr" pitchFamily="2" charset="-78"/>
              </a:rPr>
              <a:t>تابستان 1399</a:t>
            </a:r>
            <a:br>
              <a:rPr lang="fa-IR" sz="6600" b="1" dirty="0" smtClean="0">
                <a:ln/>
                <a:solidFill>
                  <a:schemeClr val="accent1">
                    <a:lumMod val="75000"/>
                  </a:schemeClr>
                </a:solidFill>
                <a:cs typeface="B Titr" pitchFamily="2" charset="-78"/>
              </a:rPr>
            </a:br>
            <a:r>
              <a:rPr lang="fa-IR" sz="6600" b="1" dirty="0" smtClean="0">
                <a:ln/>
                <a:solidFill>
                  <a:schemeClr val="accent1">
                    <a:lumMod val="75000"/>
                  </a:schemeClr>
                </a:solidFill>
                <a:cs typeface="B Titr" pitchFamily="2" charset="-78"/>
              </a:rPr>
              <a:t>جامعه تعلیمات اسلامی</a:t>
            </a:r>
            <a:endParaRPr lang="fa-IR" sz="2400" b="1" dirty="0">
              <a:ln/>
              <a:solidFill>
                <a:schemeClr val="accent3">
                  <a:lumMod val="75000"/>
                </a:schemeClr>
              </a:solidFill>
              <a:cs typeface="B Titr" pitchFamily="2" charset="-78"/>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383" y="103833"/>
            <a:ext cx="976835" cy="10148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0"/>
            <a:ext cx="3657601" cy="8572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0"/>
            <a:ext cx="2362200" cy="857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9000" y="0"/>
            <a:ext cx="1905000" cy="857250"/>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3541" y="6047189"/>
            <a:ext cx="2223259" cy="85725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6612" y="6047189"/>
            <a:ext cx="2223259" cy="85725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871" y="6047189"/>
            <a:ext cx="2064130" cy="8572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47189"/>
            <a:ext cx="2631129" cy="8572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0"/>
            <a:ext cx="7010400" cy="6858000"/>
          </a:xfrm>
        </p:spPr>
        <p:txBody>
          <a:bodyPr anchor="ctr">
            <a:normAutofit fontScale="92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با سیستم های مدیریت آموزشی </a:t>
            </a:r>
            <a:r>
              <a:rPr lang="en-US" sz="3800" b="1" dirty="0" smtClean="0">
                <a:ln>
                  <a:solidFill>
                    <a:srgbClr val="002060"/>
                  </a:solidFill>
                </a:ln>
                <a:solidFill>
                  <a:srgbClr val="002060"/>
                </a:solidFill>
                <a:cs typeface="B Nazanin" pitchFamily="2" charset="-78"/>
              </a:rPr>
              <a:t>L.M.S</a:t>
            </a:r>
            <a:r>
              <a:rPr lang="fa-IR" sz="3800" b="1" dirty="0" smtClean="0">
                <a:ln>
                  <a:solidFill>
                    <a:srgbClr val="002060"/>
                  </a:solidFill>
                </a:ln>
                <a:solidFill>
                  <a:srgbClr val="002060"/>
                </a:solidFill>
                <a:cs typeface="B Nazanin" pitchFamily="2" charset="-78"/>
              </a:rPr>
              <a:t>.</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مهارت فن بیان و استفاده از زبان بدن هنگام تولید فیلم تدریس آفلاین.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تقویت مهارت داستان گویی و نگارش  داستانهای کوتاه و تحلیلی.</a:t>
            </a:r>
          </a:p>
          <a:p>
            <a:pPr marL="0" lvl="0" indent="0" algn="just" rtl="1">
              <a:lnSpc>
                <a:spcPct val="220000"/>
              </a:lnSpc>
              <a:buNone/>
            </a:pPr>
            <a:endParaRPr lang="en-US" dirty="0"/>
          </a:p>
        </p:txBody>
      </p:sp>
    </p:spTree>
    <p:extLst>
      <p:ext uri="{BB962C8B-B14F-4D97-AF65-F5344CB8AC3E}">
        <p14:creationId xmlns:p14="http://schemas.microsoft.com/office/powerpoint/2010/main" val="66251573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آموزش تحلیلی فیلم برداری از تدریس.</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استفاده متناسب  و خوب از پاور پوینت</a:t>
            </a:r>
          </a:p>
          <a:p>
            <a:pPr marL="0" lvl="0" indent="0" algn="just" rtl="1">
              <a:lnSpc>
                <a:spcPct val="220000"/>
              </a:lnSpc>
              <a:buNone/>
            </a:pPr>
            <a:endParaRPr lang="en-US" dirty="0"/>
          </a:p>
        </p:txBody>
      </p:sp>
    </p:spTree>
    <p:extLst>
      <p:ext uri="{BB962C8B-B14F-4D97-AF65-F5344CB8AC3E}">
        <p14:creationId xmlns:p14="http://schemas.microsoft.com/office/powerpoint/2010/main" val="352979908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استفاده از نرم افزار های کانورتور و تغییر فرمت فایل ها – حجم تولیدی خودمان از طریق  کانور تور ها کم کنیم.</a:t>
            </a:r>
          </a:p>
          <a:p>
            <a:pPr marL="0" lvl="0" indent="0" algn="just" rtl="1">
              <a:lnSpc>
                <a:spcPct val="220000"/>
              </a:lnSpc>
              <a:buNone/>
            </a:pPr>
            <a:endParaRPr lang="en-US" dirty="0"/>
          </a:p>
        </p:txBody>
      </p:sp>
    </p:spTree>
    <p:extLst>
      <p:ext uri="{BB962C8B-B14F-4D97-AF65-F5344CB8AC3E}">
        <p14:creationId xmlns:p14="http://schemas.microsoft.com/office/powerpoint/2010/main" val="36223212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5240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sz="3200" dirty="0" smtClean="0">
                <a:solidFill>
                  <a:srgbClr val="9D0F4F"/>
                </a:solidFill>
                <a:cs typeface="B Titr" panose="00000700000000000000" pitchFamily="2" charset="-78"/>
              </a:rPr>
              <a:t>آنچه که باید والدین در زمان کرونایی بدانند:</a:t>
            </a:r>
            <a:r>
              <a:rPr lang="fa-IR" sz="4000" dirty="0" smtClean="0">
                <a:solidFill>
                  <a:srgbClr val="9D0F4F"/>
                </a:solidFill>
                <a:cs typeface="B Titr" panose="00000700000000000000" pitchFamily="2" charset="-78"/>
              </a:rPr>
              <a:t/>
            </a:r>
            <a:br>
              <a:rPr lang="fa-IR" sz="4000"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752600"/>
            <a:ext cx="7010400" cy="5105400"/>
          </a:xfrm>
        </p:spPr>
        <p:txBody>
          <a:bodyPr anchor="ctr">
            <a:normAutofit fontScale="77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همراهی نمودن والدین دانش آموزان با کار معلمان با روش تدریس، ترکیبی و مجازی  که بسیار دشوار        می باشد؛</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نقش نظارتی والدین در منزل محبت حضور فعال و رسمی  دانش آموزان در کلاس های مجازی مدرسه؛</a:t>
            </a:r>
          </a:p>
          <a:p>
            <a:pPr marL="0" lvl="0" indent="0" algn="just" rtl="1">
              <a:lnSpc>
                <a:spcPct val="220000"/>
              </a:lnSpc>
              <a:buNone/>
            </a:pPr>
            <a:endParaRPr lang="en-US" dirty="0"/>
          </a:p>
        </p:txBody>
      </p:sp>
    </p:spTree>
    <p:extLst>
      <p:ext uri="{BB962C8B-B14F-4D97-AF65-F5344CB8AC3E}">
        <p14:creationId xmlns:p14="http://schemas.microsoft.com/office/powerpoint/2010/main" val="21303206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-نقش مادران و پدران  در نشاط و شادابی خانواده.</a:t>
            </a:r>
          </a:p>
          <a:p>
            <a:pPr marL="0" lvl="0" indent="0" algn="just" rtl="1">
              <a:lnSpc>
                <a:spcPct val="220000"/>
              </a:lnSpc>
              <a:buNone/>
            </a:pPr>
            <a:r>
              <a:rPr lang="fa-IR" sz="2800" b="1" dirty="0" smtClean="0">
                <a:ln>
                  <a:solidFill>
                    <a:srgbClr val="002060"/>
                  </a:solidFill>
                </a:ln>
                <a:solidFill>
                  <a:srgbClr val="002060"/>
                </a:solidFill>
                <a:cs typeface="B Nazanin" pitchFamily="2" charset="-78"/>
              </a:rPr>
              <a:t>دانشمندان تعلیم و تربیت معتقدند تربیت 10 بخش دارد و 9 بخش آن توسط مادر و یک بخش آن توسط پدر و آن این است که پدر، مادر  خانه را بدون قید و شرط دوست بدارد.</a:t>
            </a:r>
            <a:r>
              <a:rPr lang="fa-IR" sz="3800" b="1" dirty="0" smtClean="0">
                <a:ln>
                  <a:solidFill>
                    <a:srgbClr val="002060"/>
                  </a:solidFill>
                </a:ln>
                <a:solidFill>
                  <a:srgbClr val="002060"/>
                </a:solidFill>
                <a:cs typeface="B Nazanin" pitchFamily="2" charset="-78"/>
              </a:rPr>
              <a:t> </a:t>
            </a:r>
          </a:p>
          <a:p>
            <a:pPr marL="0" lvl="0" indent="0" algn="just" rtl="1">
              <a:lnSpc>
                <a:spcPct val="220000"/>
              </a:lnSpc>
              <a:buNone/>
            </a:pPr>
            <a:endParaRPr lang="en-US" dirty="0"/>
          </a:p>
        </p:txBody>
      </p:sp>
    </p:spTree>
    <p:extLst>
      <p:ext uri="{BB962C8B-B14F-4D97-AF65-F5344CB8AC3E}">
        <p14:creationId xmlns:p14="http://schemas.microsoft.com/office/powerpoint/2010/main" val="410539568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fontScale="77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4.تهیه امکانات اولیه مانند کامپیوتر،‌تبلت،‌لب تاب،‌گوشی هوشمند، مودم و اینترنت از وظایف اولیا است.</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5.والدین می بایستی سواد دیجیتالی  خود را بالا ببرند.</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6.والدین ما بایستی در جلسات توجیهی و وبیناری مدارس شرکت فعال داشته باشند.</a:t>
            </a:r>
          </a:p>
          <a:p>
            <a:pPr marL="0" lvl="0" indent="0" algn="just" rtl="1">
              <a:lnSpc>
                <a:spcPct val="220000"/>
              </a:lnSpc>
              <a:buNone/>
            </a:pPr>
            <a:endParaRPr lang="en-US" dirty="0"/>
          </a:p>
        </p:txBody>
      </p:sp>
    </p:spTree>
    <p:extLst>
      <p:ext uri="{BB962C8B-B14F-4D97-AF65-F5344CB8AC3E}">
        <p14:creationId xmlns:p14="http://schemas.microsoft.com/office/powerpoint/2010/main" val="152628952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5240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sz="3200" dirty="0" smtClean="0">
                <a:solidFill>
                  <a:srgbClr val="9D0F4F"/>
                </a:solidFill>
                <a:cs typeface="B Titr" panose="00000700000000000000" pitchFamily="2" charset="-78"/>
              </a:rPr>
              <a:t>زیر ساخت های موجود جهت ارتباطات آنلاین:</a:t>
            </a:r>
            <a:r>
              <a:rPr lang="fa-IR" sz="4000" dirty="0" smtClean="0">
                <a:solidFill>
                  <a:srgbClr val="9D0F4F"/>
                </a:solidFill>
                <a:cs typeface="B Titr" panose="00000700000000000000" pitchFamily="2" charset="-78"/>
              </a:rPr>
              <a:t/>
            </a:r>
            <a:br>
              <a:rPr lang="fa-IR" sz="4000"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752600"/>
            <a:ext cx="7010400" cy="5105400"/>
          </a:xfrm>
        </p:spPr>
        <p:txBody>
          <a:bodyPr anchor="ctr">
            <a:normAutofit fontScale="925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شبکه شاد= شبکه اجتماعی دانش آموزان؛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ویژگی های این شبکه؛</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دسترسی همگانی معلمان و دانش آموزان کشور.</a:t>
            </a:r>
          </a:p>
          <a:p>
            <a:pPr marL="0" lvl="0" indent="0" algn="just" rtl="1">
              <a:lnSpc>
                <a:spcPct val="220000"/>
              </a:lnSpc>
              <a:buNone/>
            </a:pPr>
            <a:endParaRPr lang="en-US" dirty="0"/>
          </a:p>
        </p:txBody>
      </p:sp>
    </p:spTree>
    <p:extLst>
      <p:ext uri="{BB962C8B-B14F-4D97-AF65-F5344CB8AC3E}">
        <p14:creationId xmlns:p14="http://schemas.microsoft.com/office/powerpoint/2010/main" val="259608334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fontScale="85000"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امکان استفاده از اینترنت داخلی در زمان قطع اینترنت خارجی.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امنیت اخلاقی- اجتماعی برای دانش آموزان.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زیر ساخت تشکیل کلاس های تصویری برای معلمان.</a:t>
            </a:r>
          </a:p>
          <a:p>
            <a:pPr marL="0" lvl="0" indent="0" algn="just" rtl="1">
              <a:lnSpc>
                <a:spcPct val="220000"/>
              </a:lnSpc>
              <a:buNone/>
            </a:pPr>
            <a:endParaRPr lang="en-US" dirty="0"/>
          </a:p>
        </p:txBody>
      </p:sp>
    </p:spTree>
    <p:extLst>
      <p:ext uri="{BB962C8B-B14F-4D97-AF65-F5344CB8AC3E}">
        <p14:creationId xmlns:p14="http://schemas.microsoft.com/office/powerpoint/2010/main" val="38326110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پیام رسان های داخلی و مجاز</a:t>
            </a:r>
          </a:p>
          <a:p>
            <a:pPr marL="0" lvl="0" indent="0" algn="just" rtl="1">
              <a:lnSpc>
                <a:spcPct val="220000"/>
              </a:lnSpc>
              <a:buNone/>
            </a:pPr>
            <a:r>
              <a:rPr lang="fa-IR" sz="3800" b="1" dirty="0" smtClean="0">
                <a:ln>
                  <a:solidFill>
                    <a:srgbClr val="002060"/>
                  </a:solidFill>
                </a:ln>
                <a:solidFill>
                  <a:srgbClr val="0070C0"/>
                </a:solidFill>
                <a:cs typeface="B Nazanin" pitchFamily="2" charset="-78"/>
              </a:rPr>
              <a:t>1)‌ بلی         2)‌ای گپ       3)سروش</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اپلیکیشن روبیکا= دسترسی کلاس های تصویری بسیار آسان است.</a:t>
            </a:r>
          </a:p>
          <a:p>
            <a:pPr marL="0" lvl="0" indent="0" algn="just" rtl="1">
              <a:lnSpc>
                <a:spcPct val="220000"/>
              </a:lnSpc>
              <a:buNone/>
            </a:pPr>
            <a:endParaRPr lang="en-US" dirty="0"/>
          </a:p>
        </p:txBody>
      </p:sp>
    </p:spTree>
    <p:extLst>
      <p:ext uri="{BB962C8B-B14F-4D97-AF65-F5344CB8AC3E}">
        <p14:creationId xmlns:p14="http://schemas.microsoft.com/office/powerpoint/2010/main" val="40877397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پیام رسان های خارجی و غیر مجاز</a:t>
            </a:r>
          </a:p>
          <a:p>
            <a:pPr marL="0" lvl="0" indent="0" algn="just" rtl="1">
              <a:lnSpc>
                <a:spcPct val="220000"/>
              </a:lnSpc>
              <a:buNone/>
            </a:pPr>
            <a:r>
              <a:rPr lang="fa-IR" sz="3800" b="1" dirty="0" smtClean="0">
                <a:ln>
                  <a:solidFill>
                    <a:srgbClr val="002060"/>
                  </a:solidFill>
                </a:ln>
                <a:solidFill>
                  <a:srgbClr val="0070C0"/>
                </a:solidFill>
                <a:cs typeface="B Nazanin" pitchFamily="2" charset="-78"/>
              </a:rPr>
              <a:t>1)‌ واتس آپ     2)‌ تلگرام</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1. اسکایپ               2. بیک بلو باتن.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3. اَدُوب کانکت       4. اسکای روم</a:t>
            </a:r>
          </a:p>
          <a:p>
            <a:pPr marL="0" lvl="0" indent="0" algn="just" rtl="1">
              <a:lnSpc>
                <a:spcPct val="220000"/>
              </a:lnSpc>
              <a:buNone/>
            </a:pPr>
            <a:endParaRPr lang="en-US" dirty="0"/>
          </a:p>
        </p:txBody>
      </p:sp>
    </p:spTree>
    <p:extLst>
      <p:ext uri="{BB962C8B-B14F-4D97-AF65-F5344CB8AC3E}">
        <p14:creationId xmlns:p14="http://schemas.microsoft.com/office/powerpoint/2010/main" val="79226690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togh98.Com-besm-8al8h2x.jpg"/>
          <p:cNvPicPr>
            <a:picLocks noChangeAspect="1"/>
          </p:cNvPicPr>
          <p:nvPr/>
        </p:nvPicPr>
        <p:blipFill>
          <a:blip r:embed="rId2" cstate="print"/>
          <a:stretch>
            <a:fillRect/>
          </a:stretch>
        </p:blipFill>
        <p:spPr>
          <a:xfrm>
            <a:off x="457200" y="0"/>
            <a:ext cx="6096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5240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sz="3200" dirty="0" smtClean="0">
                <a:solidFill>
                  <a:srgbClr val="9D0F4F"/>
                </a:solidFill>
                <a:cs typeface="B Titr" panose="00000700000000000000" pitchFamily="2" charset="-78"/>
              </a:rPr>
              <a:t>مهارت پذیری دانش آموزان</a:t>
            </a:r>
            <a:r>
              <a:rPr lang="fa-IR" sz="4000" dirty="0" smtClean="0">
                <a:solidFill>
                  <a:srgbClr val="9D0F4F"/>
                </a:solidFill>
                <a:cs typeface="B Titr" panose="00000700000000000000" pitchFamily="2" charset="-78"/>
              </a:rPr>
              <a:t/>
            </a:r>
            <a:br>
              <a:rPr lang="fa-IR" sz="4000"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7526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1. آموزش مهارت های به کارگیری فنآوری دیجیتال به دانش آموزان؛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2. آموزش چگونگی بارگیری تصویرها از اینترنت و قرار دادن آن ها در صفحه های  پاور پوینت  یا وبگاه</a:t>
            </a:r>
          </a:p>
          <a:p>
            <a:pPr marL="0" lvl="0" indent="0" algn="just" rtl="1">
              <a:lnSpc>
                <a:spcPct val="220000"/>
              </a:lnSpc>
              <a:buNone/>
            </a:pPr>
            <a:endParaRPr lang="en-US" dirty="0"/>
          </a:p>
        </p:txBody>
      </p:sp>
    </p:spTree>
    <p:extLst>
      <p:ext uri="{BB962C8B-B14F-4D97-AF65-F5344CB8AC3E}">
        <p14:creationId xmlns:p14="http://schemas.microsoft.com/office/powerpoint/2010/main" val="75129254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3. مهارت یادگیری در فضای دیجیتال</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4. سواد رسانه های دیجیتال</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5. سواد ارتباطی دیجیتال و رفتار شناسی  در فضای آنلاین.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6. مهارتهای ارتباطی در فضای آنلاین.</a:t>
            </a:r>
          </a:p>
          <a:p>
            <a:pPr marL="0" lvl="0" indent="0" algn="just" rtl="1">
              <a:lnSpc>
                <a:spcPct val="220000"/>
              </a:lnSpc>
              <a:buNone/>
            </a:pPr>
            <a:endParaRPr lang="en-US" dirty="0"/>
          </a:p>
        </p:txBody>
      </p:sp>
    </p:spTree>
    <p:extLst>
      <p:ext uri="{BB962C8B-B14F-4D97-AF65-F5344CB8AC3E}">
        <p14:creationId xmlns:p14="http://schemas.microsoft.com/office/powerpoint/2010/main" val="361490466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7. سواد اجتماعی دیجیتال.</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8. کسب درآمد در فضای آنلاین.</a:t>
            </a:r>
          </a:p>
          <a:p>
            <a:pPr marL="0" lvl="0" indent="0" algn="just" rtl="1">
              <a:lnSpc>
                <a:spcPct val="220000"/>
              </a:lnSpc>
              <a:buNone/>
            </a:pPr>
            <a:endParaRPr lang="en-US" dirty="0"/>
          </a:p>
        </p:txBody>
      </p:sp>
    </p:spTree>
    <p:extLst>
      <p:ext uri="{BB962C8B-B14F-4D97-AF65-F5344CB8AC3E}">
        <p14:creationId xmlns:p14="http://schemas.microsoft.com/office/powerpoint/2010/main" val="300318386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5240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sz="3200" dirty="0" smtClean="0">
                <a:solidFill>
                  <a:srgbClr val="9D0F4F"/>
                </a:solidFill>
                <a:cs typeface="B Titr" panose="00000700000000000000" pitchFamily="2" charset="-78"/>
              </a:rPr>
              <a:t>سواد اجتماعی دیجیتال</a:t>
            </a:r>
            <a:r>
              <a:rPr lang="fa-IR" sz="4000" dirty="0" smtClean="0">
                <a:solidFill>
                  <a:srgbClr val="9D0F4F"/>
                </a:solidFill>
                <a:cs typeface="B Titr" panose="00000700000000000000" pitchFamily="2" charset="-78"/>
              </a:rPr>
              <a:t/>
            </a:r>
            <a:br>
              <a:rPr lang="fa-IR" sz="4000"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752600"/>
            <a:ext cx="7010400" cy="5105400"/>
          </a:xfrm>
        </p:spPr>
        <p:txBody>
          <a:bodyPr anchor="ctr">
            <a:normAutofit fontScale="77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فهرست برخی از مهارتهایی  که در این نوع سواد مطرح است.</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1. آشنایی با شبکه اجتماعی.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2. اخلاق دیجیتال و مسئولیت اجتماعی در دنیای  دیجیتال.</a:t>
            </a:r>
          </a:p>
          <a:p>
            <a:pPr marL="0" lvl="0" indent="0" algn="just" rtl="1">
              <a:lnSpc>
                <a:spcPct val="220000"/>
              </a:lnSpc>
              <a:buNone/>
            </a:pPr>
            <a:endParaRPr lang="en-US" dirty="0"/>
          </a:p>
        </p:txBody>
      </p:sp>
    </p:spTree>
    <p:extLst>
      <p:ext uri="{BB962C8B-B14F-4D97-AF65-F5344CB8AC3E}">
        <p14:creationId xmlns:p14="http://schemas.microsoft.com/office/powerpoint/2010/main" val="244181370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fontScale="925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3.شناخت و تحلیل فرهنگ های دیجیتال</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4. حریم شخصی.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5. مهارت همدلی در فضای دیجیتال.</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6. بهداشت و سلامت در فضای آنلاین</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7. سبک زندگی دیجیتال</a:t>
            </a:r>
          </a:p>
          <a:p>
            <a:pPr marL="0" lvl="0" indent="0" algn="just" rtl="1">
              <a:lnSpc>
                <a:spcPct val="220000"/>
              </a:lnSpc>
              <a:buNone/>
            </a:pPr>
            <a:endParaRPr lang="en-US" dirty="0"/>
          </a:p>
        </p:txBody>
      </p:sp>
    </p:spTree>
    <p:extLst>
      <p:ext uri="{BB962C8B-B14F-4D97-AF65-F5344CB8AC3E}">
        <p14:creationId xmlns:p14="http://schemas.microsoft.com/office/powerpoint/2010/main" val="26374406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7056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نتایج حاصل از یک پژوهش، بررسی تاثیر سواد رسانه های دیجیتال بر رشد مهارت های اجتماعی دانش آموزان عضو تشکیلات فرزانگان متوسطه دوره اول کرج.</a:t>
            </a:r>
          </a:p>
          <a:p>
            <a:pPr marL="0" lvl="0" indent="0" algn="just" rtl="1">
              <a:lnSpc>
                <a:spcPct val="220000"/>
              </a:lnSpc>
              <a:buNone/>
            </a:pPr>
            <a:endParaRPr lang="en-US" dirty="0"/>
          </a:p>
        </p:txBody>
      </p:sp>
    </p:spTree>
    <p:extLst>
      <p:ext uri="{BB962C8B-B14F-4D97-AF65-F5344CB8AC3E}">
        <p14:creationId xmlns:p14="http://schemas.microsoft.com/office/powerpoint/2010/main" val="150568724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858000" cy="6705600"/>
          </a:xfrm>
        </p:spPr>
        <p:txBody>
          <a:bodyPr anchor="ctr">
            <a:normAutofit fontScale="925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نتایج حاصل از این پژوهش نشان داد که سواد رسانه های  دیجیتالی بر تمامی ابعاد مهارتهای اجتماعی(احترام به دیگران،‌رعایت مقررات ،‌انجام وظیفه،‌ فعالیت گروهی،‌تحمل پذیری.) تاثیر مثبت و معنا داری داشت.</a:t>
            </a:r>
          </a:p>
          <a:p>
            <a:pPr marL="0" lvl="0" indent="0" algn="just" rtl="1">
              <a:lnSpc>
                <a:spcPct val="220000"/>
              </a:lnSpc>
              <a:buNone/>
            </a:pPr>
            <a:endParaRPr lang="en-US" dirty="0"/>
          </a:p>
        </p:txBody>
      </p:sp>
    </p:spTree>
    <p:extLst>
      <p:ext uri="{BB962C8B-B14F-4D97-AF65-F5344CB8AC3E}">
        <p14:creationId xmlns:p14="http://schemas.microsoft.com/office/powerpoint/2010/main" val="135844991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
            <a:ext cx="6858000" cy="6705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عنوان تحقیق:</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بررسی اثر بخش سواد رسانه های دیجیتالی بر رشد مهارت های اجتماعی  دانش آموزان.</a:t>
            </a:r>
          </a:p>
          <a:p>
            <a:pPr marL="0" lvl="0" indent="0" algn="just" rtl="1">
              <a:lnSpc>
                <a:spcPct val="220000"/>
              </a:lnSpc>
              <a:buNone/>
            </a:pPr>
            <a:endParaRPr lang="en-US" dirty="0"/>
          </a:p>
        </p:txBody>
      </p:sp>
    </p:spTree>
    <p:extLst>
      <p:ext uri="{BB962C8B-B14F-4D97-AF65-F5344CB8AC3E}">
        <p14:creationId xmlns:p14="http://schemas.microsoft.com/office/powerpoint/2010/main" val="250118631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330" y="1114245"/>
            <a:ext cx="7383558" cy="4737963"/>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rtl="1">
              <a:lnSpc>
                <a:spcPct val="150000"/>
              </a:lnSpc>
            </a:pPr>
            <a:r>
              <a:rPr lang="fa-IR" sz="6600" b="1" dirty="0" smtClean="0">
                <a:ln/>
                <a:solidFill>
                  <a:schemeClr val="accent1">
                    <a:lumMod val="75000"/>
                  </a:schemeClr>
                </a:solidFill>
                <a:cs typeface="B Titr" pitchFamily="2" charset="-78"/>
              </a:rPr>
              <a:t>روش مدیریت و رهبری</a:t>
            </a:r>
            <a:br>
              <a:rPr lang="fa-IR" sz="6600" b="1" dirty="0" smtClean="0">
                <a:ln/>
                <a:solidFill>
                  <a:schemeClr val="accent1">
                    <a:lumMod val="75000"/>
                  </a:schemeClr>
                </a:solidFill>
                <a:cs typeface="B Titr" pitchFamily="2" charset="-78"/>
              </a:rPr>
            </a:br>
            <a:r>
              <a:rPr lang="fa-IR" sz="6600" b="1" dirty="0" smtClean="0">
                <a:ln/>
                <a:solidFill>
                  <a:schemeClr val="accent1">
                    <a:lumMod val="75000"/>
                  </a:schemeClr>
                </a:solidFill>
                <a:cs typeface="B Titr" pitchFamily="2" charset="-78"/>
              </a:rPr>
              <a:t>در مدارس </a:t>
            </a:r>
            <a:br>
              <a:rPr lang="fa-IR" sz="6600" b="1" dirty="0" smtClean="0">
                <a:ln/>
                <a:solidFill>
                  <a:schemeClr val="accent1">
                    <a:lumMod val="75000"/>
                  </a:schemeClr>
                </a:solidFill>
                <a:cs typeface="B Titr" pitchFamily="2" charset="-78"/>
              </a:rPr>
            </a:br>
            <a:r>
              <a:rPr lang="fa-IR" sz="6600" b="1" dirty="0" smtClean="0">
                <a:ln/>
                <a:solidFill>
                  <a:schemeClr val="accent1">
                    <a:lumMod val="75000"/>
                  </a:schemeClr>
                </a:solidFill>
                <a:cs typeface="B Titr" pitchFamily="2" charset="-78"/>
              </a:rPr>
              <a:t>ویژه دوران کرونایی</a:t>
            </a:r>
            <a:br>
              <a:rPr lang="fa-IR" sz="6600" b="1" dirty="0" smtClean="0">
                <a:ln/>
                <a:solidFill>
                  <a:schemeClr val="accent1">
                    <a:lumMod val="75000"/>
                  </a:schemeClr>
                </a:solidFill>
                <a:cs typeface="B Titr" pitchFamily="2" charset="-78"/>
              </a:rPr>
            </a:br>
            <a:endParaRPr lang="fa-IR" sz="2400" b="1" dirty="0">
              <a:ln/>
              <a:solidFill>
                <a:schemeClr val="accent3">
                  <a:lumMod val="75000"/>
                </a:schemeClr>
              </a:solidFill>
              <a:cs typeface="B Titr" pitchFamily="2"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383" y="103833"/>
            <a:ext cx="976835" cy="10148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0"/>
            <a:ext cx="3657601" cy="8572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0"/>
            <a:ext cx="2362200" cy="8572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0"/>
            <a:ext cx="1905000" cy="85725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541" y="6047189"/>
            <a:ext cx="2223259" cy="85725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6047189"/>
            <a:ext cx="2223259" cy="85725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9871" y="6047189"/>
            <a:ext cx="2064130" cy="85725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7189"/>
            <a:ext cx="2631129" cy="857250"/>
          </a:xfrm>
          <a:prstGeom prst="rect">
            <a:avLst/>
          </a:prstGeom>
        </p:spPr>
      </p:pic>
    </p:spTree>
    <p:extLst>
      <p:ext uri="{BB962C8B-B14F-4D97-AF65-F5344CB8AC3E}">
        <p14:creationId xmlns:p14="http://schemas.microsoft.com/office/powerpoint/2010/main" val="38821213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2050" y="0"/>
            <a:ext cx="6808350" cy="6781800"/>
          </a:xfrm>
        </p:spPr>
        <p:txBody>
          <a:bodyPr anchor="ctr">
            <a:normAutofit fontScale="92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روش مدیریت و رهبری در این دوره در حال تغییر به رویکرد همکارانه است. در این رویکرد حالت رییس و کارمند کمرنگ شده و جای خود را به دوستی بین مدیر و کارمند    می دهد. تا همکاری و ارتباط بین آنها بیشتر و عمیق تر از حالت قبلی شود.</a:t>
            </a:r>
            <a:endParaRPr lang="fa-IR" sz="3200" b="1" dirty="0" smtClean="0">
              <a:solidFill>
                <a:srgbClr val="002060"/>
              </a:solidFill>
              <a:cs typeface="B Titr" panose="00000700000000000000" pitchFamily="2" charset="-78"/>
            </a:endParaRPr>
          </a:p>
          <a:p>
            <a:pPr marL="0" indent="0" algn="just">
              <a:lnSpc>
                <a:spcPct val="220000"/>
              </a:lnSpc>
              <a:buNone/>
            </a:pPr>
            <a:endParaRPr lang="en-US" dirty="0"/>
          </a:p>
        </p:txBody>
      </p:sp>
    </p:spTree>
    <p:extLst>
      <p:ext uri="{BB962C8B-B14F-4D97-AF65-F5344CB8AC3E}">
        <p14:creationId xmlns:p14="http://schemas.microsoft.com/office/powerpoint/2010/main" val="6281229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4478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sz="2800" dirty="0" smtClean="0">
                <a:solidFill>
                  <a:srgbClr val="9D0F4F"/>
                </a:solidFill>
                <a:cs typeface="B Titr" panose="00000700000000000000" pitchFamily="2" charset="-78"/>
              </a:rPr>
              <a:t/>
            </a:r>
            <a:br>
              <a:rPr lang="fa-IR" sz="2800" dirty="0" smtClean="0">
                <a:solidFill>
                  <a:srgbClr val="9D0F4F"/>
                </a:solidFill>
                <a:cs typeface="B Titr" panose="00000700000000000000" pitchFamily="2" charset="-78"/>
              </a:rPr>
            </a:br>
            <a:r>
              <a:rPr lang="fa-IR" sz="2800" dirty="0" smtClean="0">
                <a:solidFill>
                  <a:srgbClr val="9D0F4F"/>
                </a:solidFill>
                <a:cs typeface="B Titr" panose="00000700000000000000" pitchFamily="2" charset="-78"/>
              </a:rPr>
              <a:t>حدیث روز: امام صادق علیه السلام/ اصول کافی </a:t>
            </a:r>
            <a:br>
              <a:rPr lang="fa-IR" sz="2800" dirty="0" smtClean="0">
                <a:solidFill>
                  <a:srgbClr val="9D0F4F"/>
                </a:solidFill>
                <a:cs typeface="B Titr" panose="00000700000000000000" pitchFamily="2" charset="-78"/>
              </a:rPr>
            </a:br>
            <a:r>
              <a:rPr lang="fa-IR" sz="2800" dirty="0" smtClean="0">
                <a:solidFill>
                  <a:srgbClr val="9D0F4F"/>
                </a:solidFill>
                <a:cs typeface="B Titr" panose="00000700000000000000" pitchFamily="2" charset="-78"/>
              </a:rPr>
              <a:t>ج5 ص 164 / میزان الحکمه/ ج 3/ ص 493</a:t>
            </a:r>
            <a:r>
              <a:rPr lang="fa-IR" sz="2800" b="1" dirty="0"/>
              <a:t/>
            </a:r>
            <a:br>
              <a:rPr lang="fa-IR" sz="2800" b="1" dirty="0"/>
            </a:br>
            <a:endParaRPr lang="fa-IR" sz="2800"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219200"/>
            <a:ext cx="7010400" cy="5486400"/>
          </a:xfrm>
        </p:spPr>
        <p:txBody>
          <a:bodyPr anchor="ctr">
            <a:normAutofit fontScale="70000" lnSpcReduction="20000"/>
          </a:bodyPr>
          <a:lstStyle/>
          <a:p>
            <a:pPr marL="0" lvl="0" indent="0" algn="just" rtl="1">
              <a:lnSpc>
                <a:spcPct val="220000"/>
              </a:lnSpc>
              <a:buNone/>
            </a:pPr>
            <a:r>
              <a:rPr lang="fa-IR" sz="4400" b="1" dirty="0" smtClean="0">
                <a:ln>
                  <a:solidFill>
                    <a:srgbClr val="002060"/>
                  </a:solidFill>
                </a:ln>
                <a:solidFill>
                  <a:srgbClr val="002060"/>
                </a:solidFill>
                <a:cs typeface="B Nazanin" pitchFamily="2" charset="-78"/>
              </a:rPr>
              <a:t> </a:t>
            </a:r>
            <a:r>
              <a:rPr lang="fa-IR" sz="4400" b="1" dirty="0" smtClean="0">
                <a:solidFill>
                  <a:srgbClr val="002060"/>
                </a:solidFill>
                <a:cs typeface="B Nazanin" panose="00000400000000000000" pitchFamily="2" charset="-78"/>
              </a:rPr>
              <a:t>غَلاءُ السعْر= گرانی نرخ</a:t>
            </a:r>
          </a:p>
          <a:p>
            <a:pPr marL="0" lvl="0" indent="0" algn="just" rtl="1">
              <a:lnSpc>
                <a:spcPct val="220000"/>
              </a:lnSpc>
              <a:buNone/>
            </a:pPr>
            <a:r>
              <a:rPr lang="fa-IR" dirty="0" smtClean="0"/>
              <a:t> </a:t>
            </a:r>
            <a:r>
              <a:rPr lang="fa-IR" sz="4400" b="1" dirty="0">
                <a:solidFill>
                  <a:srgbClr val="002060"/>
                </a:solidFill>
                <a:cs typeface="B Nazanin" panose="00000400000000000000" pitchFamily="2" charset="-78"/>
              </a:rPr>
              <a:t>یُسیءُ </a:t>
            </a:r>
            <a:r>
              <a:rPr lang="fa-IR" sz="4400" b="1" dirty="0" smtClean="0">
                <a:solidFill>
                  <a:srgbClr val="002060"/>
                </a:solidFill>
                <a:cs typeface="B Nazanin" panose="00000400000000000000" pitchFamily="2" charset="-78"/>
              </a:rPr>
              <a:t>الْخُلُقَ= اخلاق را بد می کند.</a:t>
            </a:r>
          </a:p>
          <a:p>
            <a:pPr marL="0" lvl="0" indent="0" algn="just" rtl="1">
              <a:lnSpc>
                <a:spcPct val="220000"/>
              </a:lnSpc>
              <a:buNone/>
            </a:pPr>
            <a:r>
              <a:rPr lang="fa-IR" sz="4400" b="1" dirty="0" smtClean="0">
                <a:solidFill>
                  <a:srgbClr val="002060"/>
                </a:solidFill>
                <a:cs typeface="B Nazanin" panose="00000400000000000000" pitchFamily="2" charset="-78"/>
              </a:rPr>
              <a:t> </a:t>
            </a:r>
            <a:r>
              <a:rPr lang="fa-IR" sz="4400" b="1" dirty="0">
                <a:solidFill>
                  <a:srgbClr val="002060"/>
                </a:solidFill>
                <a:cs typeface="B Nazanin" panose="00000400000000000000" pitchFamily="2" charset="-78"/>
              </a:rPr>
              <a:t>و یُذهِب </a:t>
            </a:r>
            <a:r>
              <a:rPr lang="fa-IR" sz="4400" b="1" dirty="0" smtClean="0">
                <a:solidFill>
                  <a:srgbClr val="002060"/>
                </a:solidFill>
                <a:cs typeface="B Nazanin" panose="00000400000000000000" pitchFamily="2" charset="-78"/>
              </a:rPr>
              <a:t>الأمانة=امانتداری را از بین می برد </a:t>
            </a:r>
          </a:p>
          <a:p>
            <a:pPr marL="0" lvl="0" indent="0" algn="just" rtl="1">
              <a:lnSpc>
                <a:spcPct val="220000"/>
              </a:lnSpc>
              <a:buNone/>
            </a:pPr>
            <a:r>
              <a:rPr lang="fa-IR" sz="4400" b="1" dirty="0" smtClean="0">
                <a:solidFill>
                  <a:srgbClr val="002060"/>
                </a:solidFill>
                <a:cs typeface="B Nazanin" panose="00000400000000000000" pitchFamily="2" charset="-78"/>
              </a:rPr>
              <a:t>و </a:t>
            </a:r>
            <a:r>
              <a:rPr lang="fa-IR" sz="4400" b="1" dirty="0">
                <a:solidFill>
                  <a:srgbClr val="002060"/>
                </a:solidFill>
                <a:cs typeface="B Nazanin" panose="00000400000000000000" pitchFamily="2" charset="-78"/>
              </a:rPr>
              <a:t>یَضجُرُ المرءَ </a:t>
            </a:r>
            <a:r>
              <a:rPr lang="fa-IR" sz="4400" b="1" dirty="0" smtClean="0">
                <a:solidFill>
                  <a:srgbClr val="002060"/>
                </a:solidFill>
                <a:cs typeface="B Nazanin" panose="00000400000000000000" pitchFamily="2" charset="-78"/>
              </a:rPr>
              <a:t>المسلم= انسان مسلمان را دلتنگ و بی قرار می سازد</a:t>
            </a:r>
            <a:endParaRPr lang="en-US" sz="4400" b="1" dirty="0">
              <a:solidFill>
                <a:srgbClr val="002060"/>
              </a:solidFill>
              <a:cs typeface="B Nazanin" panose="00000400000000000000" pitchFamily="2" charset="-78"/>
            </a:endParaRPr>
          </a:p>
        </p:txBody>
      </p:sp>
    </p:spTree>
    <p:extLst>
      <p:ext uri="{BB962C8B-B14F-4D97-AF65-F5344CB8AC3E}">
        <p14:creationId xmlns:p14="http://schemas.microsoft.com/office/powerpoint/2010/main" val="3040609253"/>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2050" y="0"/>
            <a:ext cx="6808350" cy="67818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در این دوره به جای داشتن سلسه مراتب در سازمان تیم سازی و تقسیم قدرت انجام می شود و پرسنل بیشتر درگیر کار می شوند. تا کارمندان و دوستان را به خلاقیت تشویق نمایند.</a:t>
            </a:r>
            <a:endParaRPr lang="fa-IR" sz="3200" b="1" dirty="0" smtClean="0">
              <a:solidFill>
                <a:srgbClr val="002060"/>
              </a:solidFill>
              <a:cs typeface="B Titr" panose="00000700000000000000" pitchFamily="2" charset="-78"/>
            </a:endParaRPr>
          </a:p>
          <a:p>
            <a:pPr marL="0" indent="0" algn="just">
              <a:lnSpc>
                <a:spcPct val="220000"/>
              </a:lnSpc>
              <a:buNone/>
            </a:pPr>
            <a:endParaRPr lang="en-US" dirty="0"/>
          </a:p>
        </p:txBody>
      </p:sp>
    </p:spTree>
    <p:extLst>
      <p:ext uri="{BB962C8B-B14F-4D97-AF65-F5344CB8AC3E}">
        <p14:creationId xmlns:p14="http://schemas.microsoft.com/office/powerpoint/2010/main" val="87009377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143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sz="4400" dirty="0" smtClean="0">
                <a:solidFill>
                  <a:srgbClr val="0070C0"/>
                </a:solidFill>
                <a:cs typeface="B Titr" panose="00000700000000000000" pitchFamily="2" charset="-78"/>
              </a:rPr>
              <a:t> ویژگی های این روش </a:t>
            </a:r>
            <a:endParaRPr lang="fa-IR" sz="4400" dirty="0">
              <a:solidFill>
                <a:srgbClr val="0070C0"/>
              </a:solidFill>
              <a:cs typeface="B Titr" panose="00000700000000000000" pitchFamily="2" charset="-78"/>
            </a:endParaRPr>
          </a:p>
        </p:txBody>
      </p:sp>
      <p:sp>
        <p:nvSpPr>
          <p:cNvPr id="2" name="Content Placeholder 1"/>
          <p:cNvSpPr>
            <a:spLocks noGrp="1"/>
          </p:cNvSpPr>
          <p:nvPr>
            <p:ph idx="1"/>
          </p:nvPr>
        </p:nvSpPr>
        <p:spPr>
          <a:xfrm>
            <a:off x="202050" y="1295400"/>
            <a:ext cx="6808350" cy="5410200"/>
          </a:xfrm>
        </p:spPr>
        <p:txBody>
          <a:bodyPr anchor="ctr">
            <a:normAutofit fontScale="92500"/>
          </a:bodyPr>
          <a:lstStyle/>
          <a:p>
            <a:pPr marL="0" lvl="0" indent="0" algn="just" rtl="1">
              <a:lnSpc>
                <a:spcPct val="220000"/>
              </a:lnSpc>
              <a:buNone/>
            </a:pPr>
            <a:r>
              <a:rPr lang="fa-IR" sz="4500" b="1" dirty="0" smtClean="0">
                <a:ln>
                  <a:solidFill>
                    <a:srgbClr val="002060"/>
                  </a:solidFill>
                </a:ln>
                <a:solidFill>
                  <a:srgbClr val="002060"/>
                </a:solidFill>
                <a:cs typeface="B Nazanin" pitchFamily="2" charset="-78"/>
              </a:rPr>
              <a:t>1. قدرت </a:t>
            </a:r>
          </a:p>
          <a:p>
            <a:pPr marL="0" lvl="0" indent="0" algn="just" rtl="1">
              <a:lnSpc>
                <a:spcPct val="220000"/>
              </a:lnSpc>
              <a:buNone/>
            </a:pPr>
            <a:r>
              <a:rPr lang="fa-IR" sz="3800" b="1" dirty="0" smtClean="0">
                <a:solidFill>
                  <a:srgbClr val="002060"/>
                </a:solidFill>
                <a:cs typeface="B Titr" panose="00000700000000000000" pitchFamily="2" charset="-78"/>
              </a:rPr>
              <a:t>         2. اطلاعات </a:t>
            </a:r>
          </a:p>
          <a:p>
            <a:pPr marL="0" lvl="0" indent="0" algn="just" rtl="1">
              <a:lnSpc>
                <a:spcPct val="220000"/>
              </a:lnSpc>
              <a:buNone/>
            </a:pPr>
            <a:r>
              <a:rPr lang="fa-IR" sz="3800" b="1" dirty="0" smtClean="0">
                <a:solidFill>
                  <a:srgbClr val="002060"/>
                </a:solidFill>
                <a:cs typeface="B Titr" panose="00000700000000000000" pitchFamily="2" charset="-78"/>
              </a:rPr>
              <a:t>                     3. تولید ایده</a:t>
            </a:r>
          </a:p>
          <a:p>
            <a:pPr marL="0" lvl="0" indent="0" algn="just" rtl="1">
              <a:lnSpc>
                <a:spcPct val="220000"/>
              </a:lnSpc>
              <a:buNone/>
            </a:pPr>
            <a:r>
              <a:rPr lang="fa-IR" sz="3800" b="1" dirty="0" smtClean="0">
                <a:solidFill>
                  <a:srgbClr val="002060"/>
                </a:solidFill>
                <a:cs typeface="B Titr" panose="00000700000000000000" pitchFamily="2" charset="-78"/>
              </a:rPr>
              <a:t>                                         4. حل مساله</a:t>
            </a:r>
          </a:p>
          <a:p>
            <a:pPr marL="0" indent="0" algn="just">
              <a:lnSpc>
                <a:spcPct val="220000"/>
              </a:lnSpc>
              <a:buNone/>
            </a:pPr>
            <a:endParaRPr lang="en-US" dirty="0"/>
          </a:p>
        </p:txBody>
      </p:sp>
    </p:spTree>
    <p:extLst>
      <p:ext uri="{BB962C8B-B14F-4D97-AF65-F5344CB8AC3E}">
        <p14:creationId xmlns:p14="http://schemas.microsoft.com/office/powerpoint/2010/main" val="21670418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2050" y="381000"/>
            <a:ext cx="6808350" cy="6324600"/>
          </a:xfrm>
        </p:spPr>
        <p:txBody>
          <a:bodyPr anchor="ctr">
            <a:normAutofit fontScale="92500"/>
          </a:bodyPr>
          <a:lstStyle/>
          <a:p>
            <a:pPr marL="0" lvl="0" indent="0" algn="just" rtl="1">
              <a:lnSpc>
                <a:spcPct val="220000"/>
              </a:lnSpc>
              <a:buNone/>
            </a:pPr>
            <a:r>
              <a:rPr lang="fa-IR" sz="4500" b="1" dirty="0" smtClean="0">
                <a:ln>
                  <a:solidFill>
                    <a:srgbClr val="002060"/>
                  </a:solidFill>
                </a:ln>
                <a:solidFill>
                  <a:srgbClr val="002060"/>
                </a:solidFill>
                <a:cs typeface="B Nazanin" pitchFamily="2" charset="-78"/>
              </a:rPr>
              <a:t>5. تخصیص منابع </a:t>
            </a:r>
          </a:p>
          <a:p>
            <a:pPr marL="0" lvl="0" indent="0" algn="just" rtl="1">
              <a:lnSpc>
                <a:spcPct val="220000"/>
              </a:lnSpc>
              <a:buNone/>
            </a:pPr>
            <a:r>
              <a:rPr lang="fa-IR" sz="3800" b="1" dirty="0" smtClean="0">
                <a:solidFill>
                  <a:srgbClr val="002060"/>
                </a:solidFill>
                <a:cs typeface="B Titr" panose="00000700000000000000" pitchFamily="2" charset="-78"/>
              </a:rPr>
              <a:t>         6. نقش ها و مسئولیت ها</a:t>
            </a:r>
          </a:p>
          <a:p>
            <a:pPr marL="0" lvl="0" indent="0" algn="just" rtl="1">
              <a:lnSpc>
                <a:spcPct val="220000"/>
              </a:lnSpc>
              <a:buNone/>
            </a:pPr>
            <a:r>
              <a:rPr lang="fa-IR" sz="3800" b="1" dirty="0" smtClean="0">
                <a:solidFill>
                  <a:srgbClr val="002060"/>
                </a:solidFill>
                <a:cs typeface="B Titr" panose="00000700000000000000" pitchFamily="2" charset="-78"/>
              </a:rPr>
              <a:t>                     7. حل مشکلات</a:t>
            </a:r>
          </a:p>
          <a:p>
            <a:pPr marL="0" lvl="0" indent="0" algn="just" rtl="1">
              <a:lnSpc>
                <a:spcPct val="220000"/>
              </a:lnSpc>
              <a:buNone/>
            </a:pPr>
            <a:r>
              <a:rPr lang="fa-IR" sz="3800" b="1" dirty="0" smtClean="0">
                <a:solidFill>
                  <a:srgbClr val="002060"/>
                </a:solidFill>
                <a:cs typeface="B Titr" panose="00000700000000000000" pitchFamily="2" charset="-78"/>
              </a:rPr>
              <a:t>                                8. بازدهی و بازخورد</a:t>
            </a:r>
          </a:p>
          <a:p>
            <a:pPr marL="0" indent="0" algn="just">
              <a:lnSpc>
                <a:spcPct val="220000"/>
              </a:lnSpc>
              <a:buNone/>
            </a:pPr>
            <a:endParaRPr lang="en-US" dirty="0"/>
          </a:p>
        </p:txBody>
      </p:sp>
    </p:spTree>
    <p:extLst>
      <p:ext uri="{BB962C8B-B14F-4D97-AF65-F5344CB8AC3E}">
        <p14:creationId xmlns:p14="http://schemas.microsoft.com/office/powerpoint/2010/main" val="260929782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6324600" cy="12954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dirty="0" smtClean="0">
                <a:solidFill>
                  <a:srgbClr val="002060"/>
                </a:solidFill>
                <a:cs typeface="B Titr" panose="00000700000000000000" pitchFamily="2" charset="-78"/>
              </a:rPr>
              <a:t>قدرت:‌ </a:t>
            </a:r>
            <a:br>
              <a:rPr lang="fa-IR" dirty="0" smtClean="0">
                <a:solidFill>
                  <a:srgbClr val="002060"/>
                </a:solidFill>
                <a:cs typeface="B Titr" panose="00000700000000000000" pitchFamily="2" charset="-78"/>
              </a:rPr>
            </a:br>
            <a:r>
              <a:rPr lang="fa-IR" dirty="0">
                <a:solidFill>
                  <a:srgbClr val="002060"/>
                </a:solidFill>
                <a:cs typeface="B Titr" panose="00000700000000000000" pitchFamily="2" charset="-78"/>
              </a:rPr>
              <a:t> </a:t>
            </a:r>
            <a:r>
              <a:rPr lang="fa-IR" dirty="0" smtClean="0">
                <a:solidFill>
                  <a:srgbClr val="002060"/>
                </a:solidFill>
                <a:cs typeface="B Titr" panose="00000700000000000000" pitchFamily="2" charset="-78"/>
              </a:rPr>
              <a:t>      در این دوره باور براین است که:</a:t>
            </a:r>
            <a:endParaRPr lang="fa-IR" sz="4400" dirty="0">
              <a:solidFill>
                <a:srgbClr val="002060"/>
              </a:solidFill>
              <a:cs typeface="B Titr" panose="00000700000000000000" pitchFamily="2" charset="-78"/>
            </a:endParaRPr>
          </a:p>
        </p:txBody>
      </p:sp>
      <p:sp>
        <p:nvSpPr>
          <p:cNvPr id="2" name="Content Placeholder 1"/>
          <p:cNvSpPr>
            <a:spLocks noGrp="1"/>
          </p:cNvSpPr>
          <p:nvPr>
            <p:ph idx="1"/>
          </p:nvPr>
        </p:nvSpPr>
        <p:spPr>
          <a:xfrm>
            <a:off x="304800" y="1913965"/>
            <a:ext cx="6934200" cy="4944035"/>
          </a:xfrm>
        </p:spPr>
        <p:txBody>
          <a:bodyPr anchor="ctr">
            <a:normAutofit fontScale="77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قدرت فقط و فقط در یک تیم جمعی است. مدیران در این دوره با تشویق مساوی تمام اعضا‌ء‌ در هر سطحی، باعث می شوندتا راه حل از درون تیم و از بهترین ایده های آن شکل بگیرد و برای مسئله از روش تیمی استفاده می کنند.</a:t>
            </a:r>
            <a:endParaRPr lang="en-US" dirty="0"/>
          </a:p>
        </p:txBody>
      </p:sp>
    </p:spTree>
    <p:extLst>
      <p:ext uri="{BB962C8B-B14F-4D97-AF65-F5344CB8AC3E}">
        <p14:creationId xmlns:p14="http://schemas.microsoft.com/office/powerpoint/2010/main" val="17783274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اطلاعات:</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در این دوره  اعتقاد  براین است که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تمام اعضای تیم میبایستی از اطلاعات مدرسه برخوردار باشند. گذشت آن زمانی که دانستن و نگهداشتن اطلاعات نشانه قدرت مدیر بود. امروزه اطلاعات در دست همگان است. در این دوره طبقه بندی کردن اطلاعات و تحلیل اطلاعات مهم است.</a:t>
            </a:r>
            <a:endParaRPr lang="en-US" dirty="0"/>
          </a:p>
        </p:txBody>
      </p:sp>
    </p:spTree>
    <p:extLst>
      <p:ext uri="{BB962C8B-B14F-4D97-AF65-F5344CB8AC3E}">
        <p14:creationId xmlns:p14="http://schemas.microsoft.com/office/powerpoint/2010/main" val="16804915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تولید ایده:</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در این دوره  مدیرانی موفق هستند که:</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ایده ها را از سطوح پایین بگیرند و تصمیم گیری کنند. در زمان های بسیار دور مدیران به هیچ وجه ایده هایی که از سطوح پایین به آنها می رسید دوست نداشتند. حتی شاید مسخره می کردند و معتقد بودن تصمیم گیری از آن مدیران می باشد.</a:t>
            </a:r>
            <a:endParaRPr lang="en-US" dirty="0"/>
          </a:p>
        </p:txBody>
      </p:sp>
    </p:spTree>
    <p:extLst>
      <p:ext uri="{BB962C8B-B14F-4D97-AF65-F5344CB8AC3E}">
        <p14:creationId xmlns:p14="http://schemas.microsoft.com/office/powerpoint/2010/main" val="201258364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حل مساله:</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مدیریت در این دوره راهکارها و راه حل ها توسط تیم ها به صورت طوفان فکری یا بارش فکری انجام شده و مدیران تنها تسهیل کننده هستند. مدیران در این دوره یقیناً می دانند که در بحث حل مساله قدرت گروه و یا تیم بسیار زیاد است.</a:t>
            </a:r>
            <a:endParaRPr lang="en-US" dirty="0"/>
          </a:p>
        </p:txBody>
      </p:sp>
    </p:spTree>
    <p:extLst>
      <p:ext uri="{BB962C8B-B14F-4D97-AF65-F5344CB8AC3E}">
        <p14:creationId xmlns:p14="http://schemas.microsoft.com/office/powerpoint/2010/main" val="61899395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تخصیص منابع:</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6002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مدیران در این دوره به پرسنل خود اعتماد دارند و منابع را از پیش در اختیار تیم قرار می دهند. رهبران تیم ها با اعطای منابع  امکان شکوفا شدن آنها را ممکن می کنند در این صورت پروژه ها نیز سریع تر پیش می روند.</a:t>
            </a:r>
            <a:endParaRPr lang="en-US" dirty="0"/>
          </a:p>
        </p:txBody>
      </p:sp>
    </p:spTree>
    <p:extLst>
      <p:ext uri="{BB962C8B-B14F-4D97-AF65-F5344CB8AC3E}">
        <p14:creationId xmlns:p14="http://schemas.microsoft.com/office/powerpoint/2010/main" val="4997314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نقش ها و مسئولیت ها:</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1600200"/>
            <a:ext cx="7010400" cy="5105400"/>
          </a:xfrm>
        </p:spPr>
        <p:txBody>
          <a:bodyPr anchor="ctr">
            <a:normAutofit fontScale="775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مدیران در این دوره کارمندان را تشویق به کار با یکدیگرمی کنند. اطلاعات – دانش زمان و منابع را به اشتراک می گذارند. در این حالت مسئولیت ها و نقش ها در حال نوسان خواهد بود. و به تکامل می رسند تا هدف اصلی که بهره وری مدرسه است محقق شود.</a:t>
            </a:r>
            <a:endParaRPr lang="en-US" dirty="0"/>
          </a:p>
        </p:txBody>
      </p:sp>
    </p:spTree>
    <p:extLst>
      <p:ext uri="{BB962C8B-B14F-4D97-AF65-F5344CB8AC3E}">
        <p14:creationId xmlns:p14="http://schemas.microsoft.com/office/powerpoint/2010/main" val="17751839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حل مشکلات:</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96936" y="1394012"/>
            <a:ext cx="7010400" cy="5105400"/>
          </a:xfrm>
        </p:spPr>
        <p:txBody>
          <a:bodyPr anchor="ctr">
            <a:normAutofit fontScale="85000"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مدیریت در این دوره بر اصل اعتماد متکی است. اگر مشکلی در مدرسه رخ دهد، اعضای تیم مسئولیت آن را قبول می کنند و ریشه یابی          می کنند و مشکل را ریشه ای حل می کنند.</a:t>
            </a:r>
            <a:endParaRPr lang="en-US" dirty="0"/>
          </a:p>
        </p:txBody>
      </p:sp>
    </p:spTree>
    <p:extLst>
      <p:ext uri="{BB962C8B-B14F-4D97-AF65-F5344CB8AC3E}">
        <p14:creationId xmlns:p14="http://schemas.microsoft.com/office/powerpoint/2010/main" val="37506068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r>
              <a:rPr lang="fa-IR" dirty="0" smtClean="0">
                <a:solidFill>
                  <a:srgbClr val="9D0F4F"/>
                </a:solidFill>
                <a:cs typeface="B Titr" panose="00000700000000000000" pitchFamily="2" charset="-78"/>
              </a:rPr>
              <a:t>ویژگی های آموزش و پرورش</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 از دیدگاه مقام معظم رهبری</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fontScale="8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آموزش و پرورش باید بتواند انسانهایی </a:t>
            </a:r>
            <a:r>
              <a:rPr lang="fa-IR" sz="3800" b="1" smtClean="0">
                <a:ln>
                  <a:solidFill>
                    <a:srgbClr val="002060"/>
                  </a:solidFill>
                </a:ln>
                <a:solidFill>
                  <a:srgbClr val="002060"/>
                </a:solidFill>
                <a:cs typeface="B Nazanin" pitchFamily="2" charset="-78"/>
              </a:rPr>
              <a:t>تربیت کند؛دانا</a:t>
            </a:r>
            <a:r>
              <a:rPr lang="fa-IR" sz="3800" b="1" dirty="0" smtClean="0">
                <a:ln>
                  <a:solidFill>
                    <a:srgbClr val="002060"/>
                  </a:solidFill>
                </a:ln>
                <a:solidFill>
                  <a:srgbClr val="002060"/>
                </a:solidFill>
                <a:cs typeface="B Nazanin" pitchFamily="2" charset="-78"/>
              </a:rPr>
              <a:t>، توانا، خرد ورز،‌پارسا،‌پرهیزکار، پاکدامن، کارآمد، مبتکر، شجاع، اهل اقدام،از دشمن نترسد،  از تهدید نترسد، خواب رفتگی و غفلت پیدا نکنند.</a:t>
            </a:r>
            <a:endParaRPr lang="en-US" dirty="0"/>
          </a:p>
        </p:txBody>
      </p:sp>
    </p:spTree>
    <p:extLst>
      <p:ext uri="{BB962C8B-B14F-4D97-AF65-F5344CB8AC3E}">
        <p14:creationId xmlns:p14="http://schemas.microsoft.com/office/powerpoint/2010/main" val="60198584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کار آیی و بازخورد:</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96936" y="1394012"/>
            <a:ext cx="7010400" cy="5105400"/>
          </a:xfrm>
        </p:spPr>
        <p:txBody>
          <a:bodyPr anchor="ctr">
            <a:normAutofit fontScale="70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در این دوره مدیران بازخورد و کارایی همکاران خود را فصلی بررسی می کنند نه یک سال و دوسال. در این دوره مدیر و کارکنان به یک اندازه کار می کنند در این دوره انتقاد از افراد انجام می شود در محیطی که دانش به اشتراک گذاشته می شود. اعضا در حال یادگیری و رشد هستند و هرسال بهتر از قبل.</a:t>
            </a:r>
            <a:endParaRPr lang="en-US" dirty="0"/>
          </a:p>
        </p:txBody>
      </p:sp>
    </p:spTree>
    <p:extLst>
      <p:ext uri="{BB962C8B-B14F-4D97-AF65-F5344CB8AC3E}">
        <p14:creationId xmlns:p14="http://schemas.microsoft.com/office/powerpoint/2010/main" val="268356615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r" rtl="1"/>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dirty="0" smtClean="0">
                <a:solidFill>
                  <a:srgbClr val="9D0F4F"/>
                </a:solidFill>
                <a:cs typeface="B Titr" panose="00000700000000000000" pitchFamily="2" charset="-78"/>
              </a:rPr>
              <a:t>نتیجه گیری:</a:t>
            </a:r>
            <a:br>
              <a:rPr lang="fa-IR"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96936" y="1394012"/>
            <a:ext cx="7010400" cy="5105400"/>
          </a:xfrm>
        </p:spPr>
        <p:txBody>
          <a:bodyPr anchor="ctr">
            <a:normAutofit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در این دوره از مدیر و پرسنل در مدرسه از امنیت بالایی برخوردارندو مدیر در حال رشد ، پرسنل را از اولویت اول خود قرار می دهد.</a:t>
            </a:r>
            <a:endParaRPr lang="en-US" dirty="0"/>
          </a:p>
        </p:txBody>
      </p:sp>
    </p:spTree>
    <p:extLst>
      <p:ext uri="{BB962C8B-B14F-4D97-AF65-F5344CB8AC3E}">
        <p14:creationId xmlns:p14="http://schemas.microsoft.com/office/powerpoint/2010/main" val="6847207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4735" y="458688"/>
            <a:ext cx="7848600" cy="6170712"/>
          </a:xfrm>
        </p:spPr>
        <p:txBody>
          <a:bodyPr>
            <a:normAutofit/>
          </a:bodyPr>
          <a:lstStyle/>
          <a:p>
            <a:pPr>
              <a:lnSpc>
                <a:spcPct val="150000"/>
              </a:lnSpc>
              <a:buNone/>
            </a:pPr>
            <a:r>
              <a:rPr lang="fa-IR" sz="4000" b="1" dirty="0" smtClean="0">
                <a:solidFill>
                  <a:srgbClr val="002060"/>
                </a:solidFill>
                <a:cs typeface="B Nazanin" pitchFamily="2" charset="-78"/>
              </a:rPr>
              <a:t>	</a:t>
            </a:r>
            <a:endParaRPr lang="fa-IR" sz="2400" b="1" dirty="0">
              <a:ln>
                <a:solidFill>
                  <a:srgbClr val="002060"/>
                </a:solidFill>
              </a:ln>
              <a:solidFill>
                <a:srgbClr val="002060"/>
              </a:solidFill>
              <a:cs typeface="B Nazanin" pitchFamily="2" charset="-78"/>
            </a:endParaRPr>
          </a:p>
        </p:txBody>
      </p:sp>
      <p:pic>
        <p:nvPicPr>
          <p:cNvPr id="1026" name="Picture 2" descr="Image result for ‫تصاویر خطی صلو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8688"/>
            <a:ext cx="6324600" cy="58659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063561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r>
              <a:rPr lang="fa-IR" sz="3200" dirty="0" smtClean="0">
                <a:solidFill>
                  <a:srgbClr val="9D0F4F"/>
                </a:solidFill>
                <a:cs typeface="B Titr" panose="00000700000000000000" pitchFamily="2" charset="-78"/>
              </a:rPr>
              <a:t>چهار نکته مهم در سال تحصیلی1400-1399</a:t>
            </a:r>
            <a:endParaRPr lang="fa-IR" sz="3200"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1. مهارت پذیری معلمان و کارکنان و تیم مدرسه.</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2.  مهارت پذیری اولیاء دانش آموزان.</a:t>
            </a:r>
          </a:p>
          <a:p>
            <a:pPr marL="0" lvl="0" indent="0" algn="just" rtl="1">
              <a:lnSpc>
                <a:spcPct val="220000"/>
              </a:lnSpc>
              <a:buNone/>
            </a:pPr>
            <a:endParaRPr lang="en-US" dirty="0"/>
          </a:p>
        </p:txBody>
      </p:sp>
    </p:spTree>
    <p:extLst>
      <p:ext uri="{BB962C8B-B14F-4D97-AF65-F5344CB8AC3E}">
        <p14:creationId xmlns:p14="http://schemas.microsoft.com/office/powerpoint/2010/main" val="40253665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r>
              <a:rPr lang="fa-IR" sz="3200" dirty="0" smtClean="0">
                <a:solidFill>
                  <a:srgbClr val="9D0F4F"/>
                </a:solidFill>
                <a:cs typeface="B Titr" panose="00000700000000000000" pitchFamily="2" charset="-78"/>
              </a:rPr>
              <a:t>چهار نکته مهم در سال تحصیلی1400-1399</a:t>
            </a:r>
            <a:endParaRPr lang="fa-IR" sz="3200" dirty="0">
              <a:solidFill>
                <a:srgbClr val="9D0F4F"/>
              </a:solidFill>
              <a:cs typeface="B Titr" panose="00000700000000000000" pitchFamily="2" charset="-78"/>
            </a:endParaRPr>
          </a:p>
        </p:txBody>
      </p:sp>
      <p:sp>
        <p:nvSpPr>
          <p:cNvPr id="2" name="Content Placeholder 1"/>
          <p:cNvSpPr>
            <a:spLocks noGrp="1"/>
          </p:cNvSpPr>
          <p:nvPr>
            <p:ph idx="1"/>
          </p:nvPr>
        </p:nvSpPr>
        <p:spPr>
          <a:xfrm>
            <a:off x="304800" y="1600200"/>
            <a:ext cx="7010400" cy="51054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3. بهبود زیر ساخت های مدرسه (اینترنت).</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4.مهارت پذیری دانش آموزان.</a:t>
            </a:r>
          </a:p>
          <a:p>
            <a:pPr marL="0" lvl="0" indent="0" algn="just" rtl="1">
              <a:lnSpc>
                <a:spcPct val="220000"/>
              </a:lnSpc>
              <a:buNone/>
            </a:pPr>
            <a:endParaRPr lang="en-US" dirty="0"/>
          </a:p>
        </p:txBody>
      </p:sp>
    </p:spTree>
    <p:extLst>
      <p:ext uri="{BB962C8B-B14F-4D97-AF65-F5344CB8AC3E}">
        <p14:creationId xmlns:p14="http://schemas.microsoft.com/office/powerpoint/2010/main" val="53436051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524000"/>
          </a:xfrm>
        </p:spPr>
        <p:style>
          <a:lnRef idx="1">
            <a:schemeClr val="accent1"/>
          </a:lnRef>
          <a:fillRef idx="2">
            <a:schemeClr val="accent1"/>
          </a:fillRef>
          <a:effectRef idx="1">
            <a:schemeClr val="accent1"/>
          </a:effectRef>
          <a:fontRef idx="minor">
            <a:schemeClr val="dk1"/>
          </a:fontRef>
        </p:style>
        <p:txBody>
          <a:bodyPr anchor="ctr">
            <a:noAutofit/>
          </a:bodyPr>
          <a:lstStyle/>
          <a:p>
            <a:pPr algn="ctr" rtl="1">
              <a:lnSpc>
                <a:spcPct val="150000"/>
              </a:lnSpc>
            </a:pPr>
            <a:r>
              <a:rPr lang="fa-IR" dirty="0" smtClean="0">
                <a:solidFill>
                  <a:srgbClr val="9D0F4F"/>
                </a:solidFill>
                <a:cs typeface="B Titr" panose="00000700000000000000" pitchFamily="2" charset="-78"/>
              </a:rPr>
              <a:t/>
            </a:r>
            <a:br>
              <a:rPr lang="fa-IR" dirty="0" smtClean="0">
                <a:solidFill>
                  <a:srgbClr val="9D0F4F"/>
                </a:solidFill>
                <a:cs typeface="B Titr" panose="00000700000000000000" pitchFamily="2" charset="-78"/>
              </a:rPr>
            </a:br>
            <a:r>
              <a:rPr lang="fa-IR" sz="3200" dirty="0" smtClean="0">
                <a:solidFill>
                  <a:srgbClr val="9D0F4F"/>
                </a:solidFill>
                <a:cs typeface="B Titr" panose="00000700000000000000" pitchFamily="2" charset="-78"/>
              </a:rPr>
              <a:t>مهارت های لازم معلمین در دوران کرونایی:</a:t>
            </a:r>
            <a:r>
              <a:rPr lang="fa-IR" sz="4000" dirty="0" smtClean="0">
                <a:solidFill>
                  <a:srgbClr val="9D0F4F"/>
                </a:solidFill>
                <a:cs typeface="B Titr" panose="00000700000000000000" pitchFamily="2" charset="-78"/>
              </a:rPr>
              <a:t/>
            </a:r>
            <a:br>
              <a:rPr lang="fa-IR" sz="4000" dirty="0" smtClean="0">
                <a:solidFill>
                  <a:srgbClr val="9D0F4F"/>
                </a:solidFill>
                <a:cs typeface="B Titr" panose="00000700000000000000" pitchFamily="2" charset="-78"/>
              </a:rPr>
            </a:br>
            <a:r>
              <a:rPr lang="fa-IR" dirty="0">
                <a:solidFill>
                  <a:srgbClr val="9D0F4F"/>
                </a:solidFill>
                <a:cs typeface="B Titr" panose="00000700000000000000" pitchFamily="2" charset="-78"/>
              </a:rPr>
              <a:t> </a:t>
            </a:r>
            <a:r>
              <a:rPr lang="fa-IR" dirty="0" smtClean="0">
                <a:solidFill>
                  <a:srgbClr val="9D0F4F"/>
                </a:solidFill>
                <a:cs typeface="B Titr" panose="00000700000000000000" pitchFamily="2" charset="-78"/>
              </a:rPr>
              <a:t>   </a:t>
            </a:r>
            <a:endParaRPr lang="fa-IR" dirty="0">
              <a:solidFill>
                <a:srgbClr val="9D0F4F"/>
              </a:solidFill>
              <a:cs typeface="B Titr" panose="00000700000000000000" pitchFamily="2" charset="-78"/>
            </a:endParaRPr>
          </a:p>
        </p:txBody>
      </p:sp>
      <p:sp>
        <p:nvSpPr>
          <p:cNvPr id="2" name="Content Placeholder 1"/>
          <p:cNvSpPr>
            <a:spLocks noGrp="1"/>
          </p:cNvSpPr>
          <p:nvPr>
            <p:ph idx="1"/>
          </p:nvPr>
        </p:nvSpPr>
        <p:spPr>
          <a:xfrm>
            <a:off x="165560" y="2057400"/>
            <a:ext cx="7010400" cy="4410635"/>
          </a:xfrm>
        </p:spPr>
        <p:txBody>
          <a:bodyPr anchor="ctr">
            <a:normAutofit fontScale="85000" lnSpcReduction="1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مهارت سرچ در اینترنت؛</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و عضویت در سایتهای معتبر آموزشی؛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با نرم افزارهای ساخت و ویرایش محتوا؛</a:t>
            </a:r>
          </a:p>
          <a:p>
            <a:pPr marL="0" lvl="0" indent="0" algn="just" rtl="1">
              <a:lnSpc>
                <a:spcPct val="220000"/>
              </a:lnSpc>
              <a:buNone/>
            </a:pPr>
            <a:endParaRPr lang="en-US" dirty="0"/>
          </a:p>
        </p:txBody>
      </p:sp>
    </p:spTree>
    <p:extLst>
      <p:ext uri="{BB962C8B-B14F-4D97-AF65-F5344CB8AC3E}">
        <p14:creationId xmlns:p14="http://schemas.microsoft.com/office/powerpoint/2010/main" val="311272842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7010400" cy="5943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-آشنایی با آزمون سازها و ابزار های نظر سنجی؛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با ابزار های ساده و ویرایش عکس و طراحی اینفو گراف</a:t>
            </a:r>
            <a:endParaRPr lang="en-US" dirty="0"/>
          </a:p>
        </p:txBody>
      </p:sp>
    </p:spTree>
    <p:extLst>
      <p:ext uri="{BB962C8B-B14F-4D97-AF65-F5344CB8AC3E}">
        <p14:creationId xmlns:p14="http://schemas.microsoft.com/office/powerpoint/2010/main" val="243881144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7010400" cy="59436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با روش تدریس کلاس معکوس،‌ مدل های روش ترکیبی.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-مهارت در طراحی انواع سئوالات چالشی.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 آشنایی با سامانه های کلاس آنلاین.</a:t>
            </a:r>
            <a:endParaRPr lang="en-US" dirty="0"/>
          </a:p>
        </p:txBody>
      </p:sp>
    </p:spTree>
    <p:extLst>
      <p:ext uri="{BB962C8B-B14F-4D97-AF65-F5344CB8AC3E}">
        <p14:creationId xmlns:p14="http://schemas.microsoft.com/office/powerpoint/2010/main" val="398575563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10705</TotalTime>
  <Words>1311</Words>
  <Application>Microsoft Office PowerPoint</Application>
  <PresentationFormat>On-screen Show (4:3)</PresentationFormat>
  <Paragraphs>104</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B Nazanin</vt:lpstr>
      <vt:lpstr>B Titr</vt:lpstr>
      <vt:lpstr>Calibri</vt:lpstr>
      <vt:lpstr>Tahoma</vt:lpstr>
      <vt:lpstr>Trebuchet MS</vt:lpstr>
      <vt:lpstr>Wingdings 3</vt:lpstr>
      <vt:lpstr>Facet</vt:lpstr>
      <vt:lpstr>اختتامیه اجلاس  تابستان 1399 جامعه تعلیمات اسلامی</vt:lpstr>
      <vt:lpstr>PowerPoint Presentation</vt:lpstr>
      <vt:lpstr> حدیث روز: امام صادق علیه السلام/ اصول کافی  ج5 ص 164 / میزان الحکمه/ ج 3/ ص 493 </vt:lpstr>
      <vt:lpstr>ویژگی های آموزش و پرورش  از دیدگاه مقام معظم رهبری</vt:lpstr>
      <vt:lpstr>چهار نکته مهم در سال تحصیلی1400-1399</vt:lpstr>
      <vt:lpstr>چهار نکته مهم در سال تحصیلی1400-1399</vt:lpstr>
      <vt:lpstr> مهارت های لازم معلمین در دوران کرونایی:     </vt:lpstr>
      <vt:lpstr>PowerPoint Presentation</vt:lpstr>
      <vt:lpstr>PowerPoint Presentation</vt:lpstr>
      <vt:lpstr>PowerPoint Presentation</vt:lpstr>
      <vt:lpstr>PowerPoint Presentation</vt:lpstr>
      <vt:lpstr>PowerPoint Presentation</vt:lpstr>
      <vt:lpstr> آنچه که باید والدین در زمان کرونایی بدانند:     </vt:lpstr>
      <vt:lpstr>PowerPoint Presentation</vt:lpstr>
      <vt:lpstr>PowerPoint Presentation</vt:lpstr>
      <vt:lpstr> زیر ساخت های موجود جهت ارتباطات آنلاین:     </vt:lpstr>
      <vt:lpstr>PowerPoint Presentation</vt:lpstr>
      <vt:lpstr>PowerPoint Presentation</vt:lpstr>
      <vt:lpstr>PowerPoint Presentation</vt:lpstr>
      <vt:lpstr> مهارت پذیری دانش آموزان     </vt:lpstr>
      <vt:lpstr>PowerPoint Presentation</vt:lpstr>
      <vt:lpstr>PowerPoint Presentation</vt:lpstr>
      <vt:lpstr> سواد اجتماعی دیجیتال     </vt:lpstr>
      <vt:lpstr>PowerPoint Presentation</vt:lpstr>
      <vt:lpstr>PowerPoint Presentation</vt:lpstr>
      <vt:lpstr>PowerPoint Presentation</vt:lpstr>
      <vt:lpstr>PowerPoint Presentation</vt:lpstr>
      <vt:lpstr>روش مدیریت و رهبری در مدارس  ویژه دوران کرونایی </vt:lpstr>
      <vt:lpstr>PowerPoint Presentation</vt:lpstr>
      <vt:lpstr>PowerPoint Presentation</vt:lpstr>
      <vt:lpstr> ویژگی های این روش </vt:lpstr>
      <vt:lpstr>PowerPoint Presentation</vt:lpstr>
      <vt:lpstr>قدرت:‌         در این دوره باور براین است که:</vt:lpstr>
      <vt:lpstr>اطلاعات:     در این دوره  اعتقاد  براین است که :</vt:lpstr>
      <vt:lpstr>تولید ایده:     در این دوره  مدیرانی موفق هستند که:</vt:lpstr>
      <vt:lpstr> حل مساله:     </vt:lpstr>
      <vt:lpstr> تخصیص منابع:     </vt:lpstr>
      <vt:lpstr> نقش ها و مسئولیت ها:     </vt:lpstr>
      <vt:lpstr> حل مشکلات:     </vt:lpstr>
      <vt:lpstr> کار آیی و بازخورد:     </vt:lpstr>
      <vt:lpstr> نتیجه گیری:     </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JTE-1</cp:lastModifiedBy>
  <cp:revision>1130</cp:revision>
  <cp:lastPrinted>2017-12-16T11:36:29Z</cp:lastPrinted>
  <dcterms:created xsi:type="dcterms:W3CDTF">2011-04-25T17:46:16Z</dcterms:created>
  <dcterms:modified xsi:type="dcterms:W3CDTF">2020-08-18T11:24:08Z</dcterms:modified>
</cp:coreProperties>
</file>